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omments/comment1.xml" ContentType="application/vnd.openxmlformats-officedocument.presentationml.comments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15"/>
  </p:notesMasterIdLst>
  <p:sldIdLst>
    <p:sldId id="287" r:id="rId5"/>
    <p:sldId id="257" r:id="rId6"/>
    <p:sldId id="262" r:id="rId7"/>
    <p:sldId id="258" r:id="rId8"/>
    <p:sldId id="286" r:id="rId9"/>
    <p:sldId id="259" r:id="rId10"/>
    <p:sldId id="289" r:id="rId11"/>
    <p:sldId id="276" r:id="rId12"/>
    <p:sldId id="285" r:id="rId13"/>
    <p:sldId id="288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bert Faulkner [Staff]" initials="R[" lastIdx="3" clrIdx="0">
    <p:extLst>
      <p:ext uri="{19B8F6BF-5375-455C-9EA6-DF929625EA0E}">
        <p15:presenceInfo xmlns:p15="http://schemas.microsoft.com/office/powerpoint/2012/main" userId="S0033FFF88DF26E9@LIVE.COM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214"/>
    <a:srgbClr val="CE60BC"/>
    <a:srgbClr val="B1F053"/>
    <a:srgbClr val="1551A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9" d="100"/>
          <a:sy n="59" d="100"/>
        </p:scale>
        <p:origin x="90" y="1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microsoft.com/office/2015/10/relationships/revisionInfo" Target="revisionInfo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commentAuthors" Target="commentAuthors.xml"/><Relationship Id="rId20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16-11-09T16:07:14.310" idx="3">
    <p:pos x="10" y="10"/>
    <p:text>will we have links for this?</p:text>
    <p:extLst>
      <p:ext uri="{C676402C-5697-4E1C-873F-D02D1690AC5C}">
        <p15:threadingInfo xmlns:p15="http://schemas.microsoft.com/office/powerpoint/2012/main" timeZoneBias="30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BDC1C9-30F6-4205-AA13-6981E9412FF2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5CBB2E-B30F-4B62-9305-676AD53C2699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BF8-862E-334C-9966-05BDFC41A4E0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282F-E49A-1F4B-9A85-9F36CED8C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4678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BF8-862E-334C-9966-05BDFC41A4E0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282F-E49A-1F4B-9A85-9F36CED8C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1482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BF8-862E-334C-9966-05BDFC41A4E0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282F-E49A-1F4B-9A85-9F36CED8C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5614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BF8-862E-334C-9966-05BDFC41A4E0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282F-E49A-1F4B-9A85-9F36CED8C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92144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BF8-862E-334C-9966-05BDFC41A4E0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282F-E49A-1F4B-9A85-9F36CED8C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9922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BF8-862E-334C-9966-05BDFC41A4E0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282F-E49A-1F4B-9A85-9F36CED8C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5293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BF8-862E-334C-9966-05BDFC41A4E0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282F-E49A-1F4B-9A85-9F36CED8C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661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BF8-862E-334C-9966-05BDFC41A4E0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282F-E49A-1F4B-9A85-9F36CED8C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72518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BF8-862E-334C-9966-05BDFC41A4E0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282F-E49A-1F4B-9A85-9F36CED8C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4770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BF8-862E-334C-9966-05BDFC41A4E0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282F-E49A-1F4B-9A85-9F36CED8C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8538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265BF8-862E-334C-9966-05BDFC41A4E0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98282F-E49A-1F4B-9A85-9F36CED8C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0903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265BF8-862E-334C-9966-05BDFC41A4E0}" type="datetimeFigureOut">
              <a:rPr lang="en-US" smtClean="0"/>
              <a:t>10/17/2017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98282F-E49A-1F4B-9A85-9F36CED8C7E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463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1524000" y="1751014"/>
            <a:ext cx="9144000" cy="2387600"/>
          </a:xfrm>
        </p:spPr>
        <p:txBody>
          <a:bodyPr/>
          <a:lstStyle/>
          <a:p>
            <a:r>
              <a:rPr lang="en-US" altLang="en-US" dirty="0">
                <a:solidFill>
                  <a:srgbClr val="CE60BC"/>
                </a:solidFill>
                <a:latin typeface="ITC Legacy Sans Std Book"/>
              </a:rPr>
              <a:t>School Council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2351114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dirty="0"/>
              <a:t>Thank you for your work on behalf of the children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CA" b="1" dirty="0"/>
              <a:t>For information or support, please email PIC@hwdsb.on.ca</a:t>
            </a:r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23010792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  <a:defRPr/>
            </a:pPr>
            <a:r>
              <a:rPr lang="EN-US" dirty="0">
                <a:solidFill>
                  <a:srgbClr val="FF9214"/>
                </a:solidFill>
              </a:rPr>
              <a:t>Learning Goals</a:t>
            </a:r>
          </a:p>
          <a:p>
            <a:pPr marL="0" indent="0">
              <a:buNone/>
              <a:defRPr/>
            </a:pPr>
            <a:endParaRPr lang="en-US" dirty="0"/>
          </a:p>
          <a:p>
            <a:pPr marL="914400" lvl="1" indent="-457200">
              <a:buFont typeface="Wingdings" panose="05000000000000000000" pitchFamily="2" charset="2"/>
              <a:buChar char=""/>
              <a:defRPr/>
            </a:pPr>
            <a:r>
              <a:rPr lang="EN-US" dirty="0"/>
              <a:t>Understand the </a:t>
            </a:r>
            <a:r>
              <a:rPr lang="en-US" dirty="0"/>
              <a:t>importance of communication</a:t>
            </a:r>
            <a:endParaRPr lang="EN-US" dirty="0"/>
          </a:p>
          <a:p>
            <a:pPr marL="914400" lvl="1" indent="-457200">
              <a:buFont typeface="Wingdings" panose="05000000000000000000" pitchFamily="2" charset="2"/>
              <a:buChar char=""/>
              <a:defRPr/>
            </a:pPr>
            <a:r>
              <a:rPr lang="EN-US" dirty="0"/>
              <a:t>Understand </a:t>
            </a:r>
            <a:r>
              <a:rPr lang="en-US" dirty="0"/>
              <a:t>communication options available for School Councils</a:t>
            </a:r>
            <a:endParaRPr lang="EN-US" dirty="0"/>
          </a:p>
          <a:p>
            <a:pPr marL="914400" lvl="1" indent="-457200">
              <a:buFont typeface="Wingdings" panose="05000000000000000000" pitchFamily="2" charset="2"/>
              <a:buChar char=""/>
              <a:defRPr/>
            </a:pPr>
            <a:r>
              <a:rPr lang="EN-US" dirty="0"/>
              <a:t>Understand </a:t>
            </a:r>
            <a:r>
              <a:rPr lang="en-US" dirty="0"/>
              <a:t>basics of communications planning and social media use</a:t>
            </a: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  <a:p>
            <a:pPr lvl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92716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2492377"/>
            <a:ext cx="8229600" cy="2630040"/>
          </a:xfrm>
        </p:spPr>
        <p:txBody>
          <a:bodyPr/>
          <a:lstStyle/>
          <a:p>
            <a:pPr algn="ctr" eaLnBrk="1" hangingPunct="1">
              <a:spcBef>
                <a:spcPct val="50000"/>
              </a:spcBef>
              <a:buFont typeface="Wingdings" panose="05000000000000000000" pitchFamily="2" charset="2"/>
              <a:buNone/>
              <a:defRPr/>
            </a:pPr>
            <a:r>
              <a:rPr lang="en-US" altLang="en-US" dirty="0"/>
              <a:t>Communication is the key to a successful School Council. It is the main ingredient in how you can engage parents, run an effective School Council meeting, increase parent involvement and support learning at home.</a:t>
            </a:r>
          </a:p>
          <a:p>
            <a:pPr algn="ctr" eaLnBrk="1" hangingPunct="1">
              <a:spcBef>
                <a:spcPct val="0"/>
              </a:spcBef>
              <a:buFont typeface="Wingdings" panose="05000000000000000000" pitchFamily="2" charset="2"/>
              <a:buNone/>
              <a:defRPr/>
            </a:pPr>
            <a:endParaRPr lang="en-US" altLang="en-US" dirty="0"/>
          </a:p>
          <a:p>
            <a:pPr algn="r" eaLnBrk="1" hangingPunct="1">
              <a:spcBef>
                <a:spcPct val="50000"/>
              </a:spcBef>
              <a:buFont typeface="Wingdings" panose="05000000000000000000" pitchFamily="2" charset="2"/>
              <a:buNone/>
              <a:defRPr/>
            </a:pPr>
            <a:endParaRPr lang="en-US" altLang="en-US" i="1" dirty="0"/>
          </a:p>
          <a:p>
            <a:pPr marL="0" indent="0">
              <a:buNone/>
              <a:defRPr/>
            </a:pPr>
            <a:endParaRPr lang="en-US" dirty="0"/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00049" y="476251"/>
            <a:ext cx="113585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CA" sz="3200" dirty="0">
                <a:solidFill>
                  <a:srgbClr val="CE60BC"/>
                </a:solidFill>
                <a:latin typeface="ITC Legacy Sans Std Book"/>
              </a:rPr>
              <a:t>Why Communications Matters</a:t>
            </a:r>
          </a:p>
        </p:txBody>
      </p:sp>
    </p:spTree>
    <p:extLst>
      <p:ext uri="{BB962C8B-B14F-4D97-AF65-F5344CB8AC3E}">
        <p14:creationId xmlns:p14="http://schemas.microsoft.com/office/powerpoint/2010/main" val="91789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Content Placeholder 2"/>
          <p:cNvSpPr>
            <a:spLocks noGrp="1"/>
          </p:cNvSpPr>
          <p:nvPr>
            <p:ph idx="1"/>
          </p:nvPr>
        </p:nvSpPr>
        <p:spPr>
          <a:xfrm>
            <a:off x="838200" y="2056447"/>
            <a:ext cx="10515600" cy="3456589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altLang="EN-US" dirty="0"/>
              <a:t>Receive input and agenda items from parent community</a:t>
            </a:r>
          </a:p>
          <a:p>
            <a:r>
              <a:rPr lang="en-US" altLang="EN-US" dirty="0"/>
              <a:t>Give communications </a:t>
            </a:r>
            <a:r>
              <a:rPr lang="EN-US" altLang="EN-US" dirty="0"/>
              <a:t>advice to the principal and school board.</a:t>
            </a:r>
            <a:endParaRPr lang="en-US" altLang="EN-US" dirty="0"/>
          </a:p>
          <a:p>
            <a:r>
              <a:rPr lang="en-CA" altLang="EN-US" dirty="0"/>
              <a:t>Conduit for information flowing school-to-home and home-to-school</a:t>
            </a:r>
            <a:endParaRPr lang="en-US" altLang="EN-US" dirty="0"/>
          </a:p>
          <a:p>
            <a:r>
              <a:rPr lang="en-US" altLang="EN-US" dirty="0"/>
              <a:t>Ensure council members are accessible</a:t>
            </a:r>
          </a:p>
          <a:p>
            <a:r>
              <a:rPr lang="en-US" altLang="EN-US" dirty="0"/>
              <a:t>Networking with other School Councils</a:t>
            </a:r>
          </a:p>
          <a:p>
            <a:endParaRPr lang="en-US" alt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00049" y="476251"/>
            <a:ext cx="113585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CA" sz="3200" dirty="0">
                <a:solidFill>
                  <a:srgbClr val="CE60BC"/>
                </a:solidFill>
                <a:latin typeface="ITC Legacy Sans Std Book"/>
              </a:rPr>
              <a:t>School Councils &amp; Communications</a:t>
            </a:r>
          </a:p>
        </p:txBody>
      </p:sp>
    </p:spTree>
    <p:extLst>
      <p:ext uri="{BB962C8B-B14F-4D97-AF65-F5344CB8AC3E}">
        <p14:creationId xmlns:p14="http://schemas.microsoft.com/office/powerpoint/2010/main" val="41582807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 bwMode="auto">
          <a:xfrm>
            <a:off x="400049" y="476251"/>
            <a:ext cx="113585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CA" sz="3200" dirty="0">
                <a:solidFill>
                  <a:srgbClr val="CE60BC"/>
                </a:solidFill>
                <a:latin typeface="ITC Legacy Sans Std Book"/>
              </a:rPr>
              <a:t>Communications Planning</a:t>
            </a: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C4E71BF-43A3-4760-AB07-26A5AB7E3D8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471372"/>
              </p:ext>
            </p:extLst>
          </p:nvPr>
        </p:nvGraphicFramePr>
        <p:xfrm>
          <a:off x="471054" y="1587883"/>
          <a:ext cx="11287558" cy="23774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43779">
                  <a:extLst>
                    <a:ext uri="{9D8B030D-6E8A-4147-A177-3AD203B41FA5}">
                      <a16:colId xmlns:a16="http://schemas.microsoft.com/office/drawing/2014/main" val="3043972678"/>
                    </a:ext>
                  </a:extLst>
                </a:gridCol>
                <a:gridCol w="5643779">
                  <a:extLst>
                    <a:ext uri="{9D8B030D-6E8A-4147-A177-3AD203B41FA5}">
                      <a16:colId xmlns:a16="http://schemas.microsoft.com/office/drawing/2014/main" val="3854370513"/>
                    </a:ext>
                  </a:extLst>
                </a:gridCol>
              </a:tblGrid>
              <a:tr h="591513">
                <a:tc>
                  <a:txBody>
                    <a:bodyPr/>
                    <a:lstStyle/>
                    <a:p>
                      <a:r>
                        <a:rPr lang="en-CA" dirty="0"/>
                        <a:t>For every initiative that the School Council wishes to communicate, consider these five questions: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When developing your parent communications plan, ask the following six questions: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782663"/>
                  </a:ext>
                </a:extLst>
              </a:tr>
              <a:tr h="591513"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CA" dirty="0"/>
                        <a:t>Why do you want to communicate?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dirty="0"/>
                        <a:t>Why do you want to communicate the information?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dirty="0"/>
                        <a:t>Who needs to receive the information?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dirty="0"/>
                        <a:t>How should the information be communicated?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dirty="0"/>
                        <a:t>When should the information be communicated?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eriod"/>
                      </a:pPr>
                      <a:r>
                        <a:rPr lang="en-CA" dirty="0"/>
                        <a:t>Who is my audience?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dirty="0"/>
                        <a:t>What is my key message?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dirty="0"/>
                        <a:t>What strategy/vehicle will be successful?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dirty="0"/>
                        <a:t>Who is responsible?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dirty="0"/>
                        <a:t>What are the timelines?</a:t>
                      </a:r>
                    </a:p>
                    <a:p>
                      <a:pPr marL="342900" indent="-342900">
                        <a:buAutoNum type="arabicPeriod"/>
                      </a:pPr>
                      <a:r>
                        <a:rPr lang="en-CA" dirty="0"/>
                        <a:t>How will I measure success?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1065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343051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400049" y="476251"/>
            <a:ext cx="113585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CA" sz="3200" dirty="0">
                <a:solidFill>
                  <a:srgbClr val="CE60BC"/>
                </a:solidFill>
                <a:latin typeface="ITC Legacy Sans Std Book"/>
              </a:rPr>
              <a:t>Effective Communications Ideas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6D2073AE-D56D-4D2C-B76D-29B6984749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2270906"/>
              </p:ext>
            </p:extLst>
          </p:nvPr>
        </p:nvGraphicFramePr>
        <p:xfrm>
          <a:off x="838200" y="1577048"/>
          <a:ext cx="10515600" cy="4297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257800">
                  <a:extLst>
                    <a:ext uri="{9D8B030D-6E8A-4147-A177-3AD203B41FA5}">
                      <a16:colId xmlns:a16="http://schemas.microsoft.com/office/drawing/2014/main" val="2991841557"/>
                    </a:ext>
                  </a:extLst>
                </a:gridCol>
                <a:gridCol w="5257800">
                  <a:extLst>
                    <a:ext uri="{9D8B030D-6E8A-4147-A177-3AD203B41FA5}">
                      <a16:colId xmlns:a16="http://schemas.microsoft.com/office/drawing/2014/main" val="405858004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CA" dirty="0"/>
                        <a:t>What communications methods have you used to engage parents at your school?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CA" dirty="0"/>
                        <a:t>What was the most effective communications tool you used to reach your parents?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877702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Email, school handbook, school website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Minutes posted in the office, or online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Monthly school calendars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Morning announcements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Newsletters (online or print)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Letters or flyers sent home with youngest child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Newspaper or radio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School sign, Synrevoice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Council member attending Kindergarten info day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Social media like Facebook or Twitter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Magnets or other handout items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Open house events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One-to-one communications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Surveys (online or print)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Personal phone calls/Synrevoice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Email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Flyers and posters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Agendas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Website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Outdoor school sign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Letters home with children (report cards)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Electronic newsletter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Personal invitations to Meet the Teacher, Open House, Grade 8 Night, etc.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CA" dirty="0"/>
                        <a:t>Parents Reaching Out grant initiative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9952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52690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817396"/>
          </a:xfrm>
        </p:spPr>
        <p:txBody>
          <a:bodyPr>
            <a:normAutofit fontScale="92500" lnSpcReduction="10000"/>
          </a:bodyPr>
          <a:lstStyle/>
          <a:p>
            <a:r>
              <a:rPr lang="en-US" altLang="en-US" dirty="0"/>
              <a:t>HWDSB offers an @hwdsb.on.ca email account to all School Councils</a:t>
            </a:r>
          </a:p>
          <a:p>
            <a:r>
              <a:rPr lang="en-US" altLang="en-US" dirty="0"/>
              <a:t>Webmail may be accessed anywhere, or forwarded to personal</a:t>
            </a:r>
          </a:p>
          <a:p>
            <a:r>
              <a:rPr lang="en-US" altLang="en-US" dirty="0"/>
              <a:t>Eliminates the need to collect personal email addresses</a:t>
            </a:r>
          </a:p>
          <a:p>
            <a:r>
              <a:rPr lang="en-US" altLang="en-US" dirty="0"/>
              <a:t>For use by School Council Chair during their one-year term</a:t>
            </a:r>
          </a:p>
          <a:p>
            <a:r>
              <a:rPr lang="en-US" altLang="en-US" dirty="0"/>
              <a:t>Ask Principal for login credentials, who will contact IIT if required</a:t>
            </a:r>
          </a:p>
          <a:p>
            <a:r>
              <a:rPr lang="en-US" altLang="en-US" dirty="0"/>
              <a:t>Email passwords reset each year, so please clean Inbox of important items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 bwMode="auto">
          <a:xfrm>
            <a:off x="400049" y="476251"/>
            <a:ext cx="113585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CA" sz="3200" dirty="0">
                <a:solidFill>
                  <a:srgbClr val="CE60BC"/>
                </a:solidFill>
                <a:latin typeface="ITC Legacy Sans Std Book"/>
              </a:rPr>
              <a:t>Board/Council Tool: School Council Email</a:t>
            </a:r>
          </a:p>
        </p:txBody>
      </p:sp>
    </p:spTree>
    <p:extLst>
      <p:ext uri="{BB962C8B-B14F-4D97-AF65-F5344CB8AC3E}">
        <p14:creationId xmlns:p14="http://schemas.microsoft.com/office/powerpoint/2010/main" val="250881906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20C439EC-9A11-4D4E-AC2C-EFBEFA8C5BC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68863" y="3773301"/>
            <a:ext cx="5212702" cy="2085806"/>
          </a:xfrm>
          <a:prstGeom prst="rect">
            <a:avLst/>
          </a:prstGeom>
        </p:spPr>
      </p:pic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838200" y="1175657"/>
            <a:ext cx="10515600" cy="500130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altLang="en-US" b="1" dirty="0"/>
              <a:t>Facebook Page</a:t>
            </a:r>
          </a:p>
          <a:p>
            <a:pPr marL="0" indent="0">
              <a:buNone/>
            </a:pPr>
            <a:r>
              <a:rPr lang="en-US" altLang="en-US" i="1" dirty="0"/>
              <a:t>HWDSB School Councils</a:t>
            </a:r>
          </a:p>
          <a:p>
            <a:r>
              <a:rPr lang="en-US" altLang="en-US" dirty="0"/>
              <a:t>Contact Group for invite</a:t>
            </a:r>
          </a:p>
          <a:p>
            <a:endParaRPr lang="en-US" altLang="en-US" dirty="0"/>
          </a:p>
          <a:p>
            <a:endParaRPr lang="en-US" altLang="en-US" dirty="0"/>
          </a:p>
          <a:p>
            <a:endParaRPr lang="en-US" altLang="en-US" dirty="0"/>
          </a:p>
          <a:p>
            <a:pPr marL="0" indent="0">
              <a:buNone/>
            </a:pPr>
            <a:r>
              <a:rPr lang="en-US" altLang="en-US" b="1" dirty="0"/>
              <a:t>Yammer Network</a:t>
            </a:r>
          </a:p>
          <a:p>
            <a:pPr marL="0" indent="0">
              <a:buNone/>
            </a:pPr>
            <a:r>
              <a:rPr lang="en-US" altLang="en-US" i="1" dirty="0"/>
              <a:t>School Council</a:t>
            </a:r>
          </a:p>
          <a:p>
            <a:r>
              <a:rPr lang="en-US" altLang="en-US" dirty="0"/>
              <a:t>Contact PIC for invitation</a:t>
            </a:r>
          </a:p>
          <a:p>
            <a:endParaRPr lang="en-US" altLang="en-US" dirty="0"/>
          </a:p>
          <a:p>
            <a:endParaRPr lang="en-US" alt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 bwMode="auto">
          <a:xfrm>
            <a:off x="400049" y="476251"/>
            <a:ext cx="113585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CA" sz="3200" dirty="0">
                <a:solidFill>
                  <a:srgbClr val="CE60BC"/>
                </a:solidFill>
                <a:latin typeface="ITC Legacy Sans Std Book"/>
              </a:rPr>
              <a:t>Council/Council Communication: Social Media</a:t>
            </a:r>
          </a:p>
        </p:txBody>
      </p:sp>
      <p:pic>
        <p:nvPicPr>
          <p:cNvPr id="3" name="Picture 2" descr="A screenshot of a social media post&#10;&#10;Description generated with very high confidence">
            <a:extLst>
              <a:ext uri="{FF2B5EF4-FFF2-40B4-BE49-F238E27FC236}">
                <a16:creationId xmlns:a16="http://schemas.microsoft.com/office/drawing/2014/main" id="{0363D99C-0E70-469C-BAB1-3F56EF21B1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2989" y="1134808"/>
            <a:ext cx="6232850" cy="21014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40452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 txBox="1">
            <a:spLocks/>
          </p:cNvSpPr>
          <p:nvPr/>
        </p:nvSpPr>
        <p:spPr bwMode="auto">
          <a:xfrm>
            <a:off x="400049" y="476251"/>
            <a:ext cx="11358563" cy="504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normAutofit fontScale="90000" lnSpcReduction="10000"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r" eaLnBrk="1" fontAlgn="auto" hangingPunct="1">
              <a:spcAft>
                <a:spcPts val="0"/>
              </a:spcAft>
              <a:defRPr/>
            </a:pPr>
            <a:r>
              <a:rPr lang="en-CA" sz="3200" dirty="0">
                <a:solidFill>
                  <a:srgbClr val="CE60BC"/>
                </a:solidFill>
                <a:latin typeface="ITC Legacy Sans Std Book"/>
              </a:rPr>
              <a:t>Chair &amp; the Principal</a:t>
            </a:r>
          </a:p>
        </p:txBody>
      </p:sp>
      <p:sp>
        <p:nvSpPr>
          <p:cNvPr id="14" name="Content Placeholder 13">
            <a:extLst>
              <a:ext uri="{FF2B5EF4-FFF2-40B4-BE49-F238E27FC236}">
                <a16:creationId xmlns:a16="http://schemas.microsoft.com/office/drawing/2014/main" id="{A0292AAD-52B2-495C-8302-01B5565831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CA" dirty="0"/>
              <a:t>Good relationship is key for each School Council Chair and Principal.</a:t>
            </a:r>
          </a:p>
          <a:p>
            <a:r>
              <a:rPr lang="en-CA" dirty="0"/>
              <a:t>Trust, respect and open communication foster effective partnerships and an effective School Council.</a:t>
            </a:r>
          </a:p>
          <a:p>
            <a:r>
              <a:rPr lang="en-CA" dirty="0"/>
              <a:t>Chair and Principal need an effective way to communicate outside of regular meetings, such as email etc.</a:t>
            </a:r>
          </a:p>
          <a:p>
            <a:r>
              <a:rPr lang="en-CA" dirty="0"/>
              <a:t>This may also involve establishing a procedure for urgent issues.</a:t>
            </a:r>
          </a:p>
        </p:txBody>
      </p:sp>
    </p:spTree>
    <p:extLst>
      <p:ext uri="{BB962C8B-B14F-4D97-AF65-F5344CB8AC3E}">
        <p14:creationId xmlns:p14="http://schemas.microsoft.com/office/powerpoint/2010/main" val="2064158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727F27AB28E284399E81B0E6B649E8B" ma:contentTypeVersion="2" ma:contentTypeDescription="Create a new document." ma:contentTypeScope="" ma:versionID="c3180b1b3510727a723f8c82d9658841">
  <xsd:schema xmlns:xsd="http://www.w3.org/2001/XMLSchema" xmlns:xs="http://www.w3.org/2001/XMLSchema" xmlns:p="http://schemas.microsoft.com/office/2006/metadata/properties" xmlns:ns2="bf69b589-4df6-4574-bde0-2c073cc48901" targetNamespace="http://schemas.microsoft.com/office/2006/metadata/properties" ma:root="true" ma:fieldsID="56efc004bb2d15c4c5862754f37fffa1" ns2:_="">
    <xsd:import namespace="bf69b589-4df6-4574-bde0-2c073cc48901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f69b589-4df6-4574-bde0-2c073cc4890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bf69b589-4df6-4574-bde0-2c073cc48901">
      <UserInfo>
        <DisplayName>Sue Dunlop [Staff]</DisplayName>
        <AccountId>258</AccountId>
        <AccountType/>
      </UserInfo>
      <UserInfo>
        <DisplayName>Daun Scocchia [Staff]</DisplayName>
        <AccountId>675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65ECD275-5FBF-4282-A54D-781D3BF365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2CC575D-6804-4A0B-97C4-90C36AC7E2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f69b589-4df6-4574-bde0-2c073cc489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E0CFF7-E82F-4BE4-B43F-C49CB5C4E1DA}">
  <ds:schemaRefs>
    <ds:schemaRef ds:uri="bf69b589-4df6-4574-bde0-2c073cc48901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121</TotalTime>
  <Words>537</Words>
  <Application>Microsoft Office PowerPoint</Application>
  <PresentationFormat>Widescreen</PresentationFormat>
  <Paragraphs>81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ITC Legacy Sans Std Book</vt:lpstr>
      <vt:lpstr>Wingdings</vt:lpstr>
      <vt:lpstr>Office Theme</vt:lpstr>
      <vt:lpstr>School Council Communications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Thank you for your work on behalf of the children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School Councils in HWDSB</dc:title>
  <dc:creator>Sharon Stephanian</dc:creator>
  <cp:lastModifiedBy>Rob</cp:lastModifiedBy>
  <cp:revision>22</cp:revision>
  <dcterms:modified xsi:type="dcterms:W3CDTF">2017-10-17T19:20:29Z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0x010100A727F27AB28E284399E81B0E6B649E8B</vt:lpwstr>
  </property>
</Properties>
</file>