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827" autoAdjust="0"/>
  </p:normalViewPr>
  <p:slideViewPr>
    <p:cSldViewPr snapToGrid="0" snapToObjects="1">
      <p:cViewPr varScale="1">
        <p:scale>
          <a:sx n="70" d="100"/>
          <a:sy n="70" d="100"/>
        </p:scale>
        <p:origin x="2118" y="7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485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230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6" name="Shape 14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47" name="Shape 14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7265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137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6871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28600">
              <a:spcBef>
                <a:spcPts val="0"/>
              </a:spcBef>
              <a:buChar char="-"/>
            </a:pPr>
            <a:endParaRPr/>
          </a:p>
        </p:txBody>
      </p:sp>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6131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28600">
              <a:spcBef>
                <a:spcPts val="0"/>
              </a:spcBef>
              <a:buChar char="-"/>
            </a:pPr>
            <a:endParaRPr lang="en-US" dirty="0"/>
          </a:p>
        </p:txBody>
      </p:sp>
      <p:sp>
        <p:nvSpPr>
          <p:cNvPr id="103" name="Shape 1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477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713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28600">
              <a:spcBef>
                <a:spcPts val="0"/>
              </a:spcBef>
              <a:buChar char="-"/>
            </a:pPr>
            <a:endParaRPr lang="en-US" dirty="0"/>
          </a:p>
        </p:txBody>
      </p:sp>
      <p:sp>
        <p:nvSpPr>
          <p:cNvPr id="119" name="Shape 1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283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28600" rtl="0">
              <a:spcBef>
                <a:spcPts val="0"/>
              </a:spcBef>
              <a:buClr>
                <a:schemeClr val="dk1"/>
              </a:buClr>
              <a:buChar char="-"/>
            </a:pPr>
            <a:endParaRPr lang="en-US" dirty="0"/>
          </a:p>
        </p:txBody>
      </p:sp>
      <p:sp>
        <p:nvSpPr>
          <p:cNvPr id="125" name="Shape 1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8698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1" name="Shape 1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6055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lang="en-US" dirty="0"/>
          </a:p>
        </p:txBody>
      </p:sp>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0526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1524000" y="1122362"/>
            <a:ext cx="9144000" cy="2387600"/>
          </a:xfrm>
          <a:prstGeom prst="rect">
            <a:avLst/>
          </a:prstGeom>
          <a:noFill/>
          <a:ln>
            <a:noFill/>
          </a:ln>
        </p:spPr>
        <p:txBody>
          <a:bodyPr lIns="91425" tIns="91425" rIns="91425" bIns="91425" anchor="b" anchorCtr="0"/>
          <a:lstStyle>
            <a:lvl1pPr marL="0" marR="0" lvl="0" indent="0" algn="ctr"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524000" y="3602037"/>
            <a:ext cx="9144000" cy="1655761"/>
          </a:xfrm>
          <a:prstGeom prst="rect">
            <a:avLst/>
          </a:prstGeom>
          <a:noFill/>
          <a:ln>
            <a:noFill/>
          </a:ln>
        </p:spPr>
        <p:txBody>
          <a:bodyPr lIns="91425" tIns="91425" rIns="91425" bIns="91425" anchor="t" anchorCtr="0"/>
          <a:lstStyle>
            <a:lvl1pPr marL="0" marR="0" lvl="0" indent="0" algn="ctr" rtl="0">
              <a:lnSpc>
                <a:spcPct val="90000"/>
              </a:lnSpc>
              <a:spcBef>
                <a:spcPts val="1000"/>
              </a:spcBef>
              <a:buClr>
                <a:schemeClr val="dk1"/>
              </a:buClr>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buClr>
                <a:schemeClr val="dk1"/>
              </a:buClr>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buClr>
                <a:schemeClr val="dk1"/>
              </a:buClr>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4" name="Shape 74"/>
          <p:cNvSpPr txBox="1">
            <a:spLocks noGrp="1"/>
          </p:cNvSpPr>
          <p:nvPr>
            <p:ph type="body" idx="1"/>
          </p:nvPr>
        </p:nvSpPr>
        <p:spPr>
          <a:xfrm rot="5400000">
            <a:off x="3920331" y="-1256505"/>
            <a:ext cx="4351338" cy="105155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7133431" y="1956594"/>
            <a:ext cx="5811838" cy="262889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0" name="Shape 80"/>
          <p:cNvSpPr txBox="1">
            <a:spLocks noGrp="1"/>
          </p:cNvSpPr>
          <p:nvPr>
            <p:ph type="body" idx="1"/>
          </p:nvPr>
        </p:nvSpPr>
        <p:spPr>
          <a:xfrm rot="5400000">
            <a:off x="1799431" y="-596105"/>
            <a:ext cx="5811838" cy="7734299"/>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839787"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839787" y="1681163"/>
            <a:ext cx="51577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body" idx="2"/>
          </p:nvPr>
        </p:nvSpPr>
        <p:spPr>
          <a:xfrm>
            <a:off x="839787" y="2505075"/>
            <a:ext cx="51577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3"/>
          </p:nvPr>
        </p:nvSpPr>
        <p:spPr>
          <a:xfrm>
            <a:off x="6172200" y="1681163"/>
            <a:ext cx="5183187" cy="82391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4"/>
          </p:nvPr>
        </p:nvSpPr>
        <p:spPr>
          <a:xfrm>
            <a:off x="6172200" y="2505075"/>
            <a:ext cx="5183187" cy="368458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838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6172200" y="1825625"/>
            <a:ext cx="5181600"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31850" y="1709738"/>
            <a:ext cx="10515599" cy="28527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6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 name="Shape 45"/>
          <p:cNvSpPr txBox="1">
            <a:spLocks noGrp="1"/>
          </p:cNvSpPr>
          <p:nvPr>
            <p:ph type="body" idx="1"/>
          </p:nvPr>
        </p:nvSpPr>
        <p:spPr>
          <a:xfrm>
            <a:off x="831850" y="4589462"/>
            <a:ext cx="10515599" cy="1500187"/>
          </a:xfrm>
          <a:prstGeom prst="rect">
            <a:avLst/>
          </a:prstGeom>
          <a:noFill/>
          <a:ln>
            <a:noFill/>
          </a:ln>
        </p:spPr>
        <p:txBody>
          <a:bodyPr lIns="91425" tIns="91425" rIns="91425" bIns="91425" anchor="t" anchorCtr="0"/>
          <a:lstStyle>
            <a:lvl1pPr marL="0" marR="0" lvl="0" indent="0" algn="l" rtl="0">
              <a:lnSpc>
                <a:spcPct val="90000"/>
              </a:lnSpc>
              <a:spcBef>
                <a:spcPts val="1000"/>
              </a:spcBef>
              <a:buClr>
                <a:srgbClr val="888888"/>
              </a:buClr>
              <a:buFont typeface="Arial"/>
              <a:buNone/>
              <a:defRPr sz="2400" b="0" i="0" u="none" strike="noStrike" cap="none">
                <a:solidFill>
                  <a:srgbClr val="888888"/>
                </a:solidFill>
                <a:latin typeface="Calibri"/>
                <a:ea typeface="Calibri"/>
                <a:cs typeface="Calibri"/>
                <a:sym typeface="Calibri"/>
              </a:defRPr>
            </a:lvl1pPr>
            <a:lvl2pPr marL="457200"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400"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600"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800"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6000"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200"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40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600"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body" idx="1"/>
          </p:nvPr>
        </p:nvSpPr>
        <p:spPr>
          <a:xfrm>
            <a:off x="5183187" y="987425"/>
            <a:ext cx="6172199" cy="4873624"/>
          </a:xfrm>
          <a:prstGeom prst="rect">
            <a:avLst/>
          </a:prstGeom>
          <a:noFill/>
          <a:ln>
            <a:noFill/>
          </a:ln>
        </p:spPr>
        <p:txBody>
          <a:bodyPr lIns="91425" tIns="91425" rIns="91425" bIns="91425" anchor="t" anchorCtr="0"/>
          <a:lstStyle>
            <a:lvl1pPr marL="228600" marR="0" lvl="0" indent="-25400" algn="l" rtl="0">
              <a:lnSpc>
                <a:spcPct val="90000"/>
              </a:lnSpc>
              <a:spcBef>
                <a:spcPts val="100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685800" marR="0" lvl="1" indent="-50800" algn="l" rtl="0">
              <a:lnSpc>
                <a:spcPct val="90000"/>
              </a:lnSpc>
              <a:spcBef>
                <a:spcPts val="5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839787" y="457200"/>
            <a:ext cx="3932237" cy="16001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32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a:spLocks noGrp="1"/>
          </p:cNvSpPr>
          <p:nvPr>
            <p:ph type="pic" idx="2"/>
          </p:nvPr>
        </p:nvSpPr>
        <p:spPr>
          <a:xfrm>
            <a:off x="5183187" y="987425"/>
            <a:ext cx="6172199" cy="487362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839787" y="2057400"/>
            <a:ext cx="3932237" cy="3811588"/>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dk1"/>
              </a:buClr>
              <a:buFont typeface="Arial"/>
              <a:buNone/>
              <a:defRPr sz="16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buClr>
                <a:schemeClr val="dk1"/>
              </a:buClr>
              <a:buFont typeface="Arial"/>
              <a:buNone/>
              <a:defRPr sz="14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buClr>
                <a:schemeClr val="dk1"/>
              </a:buClr>
              <a:buFont typeface="Arial"/>
              <a:buNone/>
              <a:defRPr sz="12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buClr>
                <a:schemeClr val="dk1"/>
              </a:buClr>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38200" y="365125"/>
            <a:ext cx="10515599" cy="1325562"/>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838200" y="1825625"/>
            <a:ext cx="10515599" cy="4351338"/>
          </a:xfrm>
          <a:prstGeom prst="rect">
            <a:avLst/>
          </a:prstGeom>
          <a:noFill/>
          <a:ln>
            <a:noFill/>
          </a:ln>
        </p:spPr>
        <p:txBody>
          <a:bodyPr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838200" y="6356350"/>
            <a:ext cx="27431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4038600" y="6356350"/>
            <a:ext cx="41148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media" Target="../media/media1.mp4"/><Relationship Id="rId2" Type="http://schemas.openxmlformats.org/officeDocument/2006/relationships/tags" Target="../tags/tag1.xml"/><Relationship Id="rId1" Type="http://schemas.openxmlformats.org/officeDocument/2006/relationships/video" Target="NULL" TargetMode="Externa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media" Target="../media/media10.mp4"/><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video" Target="NULL" TargetMode="External"/><Relationship Id="rId6" Type="http://schemas.openxmlformats.org/officeDocument/2006/relationships/image" Target="../media/image6.jp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07/relationships/media" Target="../media/media11.mp4"/><Relationship Id="rId2" Type="http://schemas.openxmlformats.org/officeDocument/2006/relationships/tags" Target="../tags/tag11.xml"/><Relationship Id="rId1" Type="http://schemas.openxmlformats.org/officeDocument/2006/relationships/video" Target="NULL" TargetMode="External"/><Relationship Id="rId6" Type="http://schemas.openxmlformats.org/officeDocument/2006/relationships/image" Target="../media/image2.png"/><Relationship Id="rId5" Type="http://schemas.openxmlformats.org/officeDocument/2006/relationships/notesSlide" Target="../notesSlides/notesSlide11.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media" Target="../media/media2.mp4"/><Relationship Id="rId2" Type="http://schemas.openxmlformats.org/officeDocument/2006/relationships/tags" Target="../tags/tag2.xml"/><Relationship Id="rId1" Type="http://schemas.openxmlformats.org/officeDocument/2006/relationships/video" Target="NULL" TargetMode="Externa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media/media3.mp4"/><Relationship Id="rId2" Type="http://schemas.openxmlformats.org/officeDocument/2006/relationships/tags" Target="../tags/tag3.xml"/><Relationship Id="rId1" Type="http://schemas.openxmlformats.org/officeDocument/2006/relationships/video" Target="NULL" TargetMode="External"/><Relationship Id="rId6" Type="http://schemas.openxmlformats.org/officeDocument/2006/relationships/image" Target="../media/image2.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4.mp4"/><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ideo" Target="NULL" TargetMode="External"/><Relationship Id="rId6" Type="http://schemas.openxmlformats.org/officeDocument/2006/relationships/hyperlink" Target="http://www.hwdsb.on.ca/wp-content/uploads/2012/05/Fundraising.pdf" TargetMode="Externa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microsoft.com/office/2007/relationships/media" Target="../media/media5.mp4"/><Relationship Id="rId2" Type="http://schemas.openxmlformats.org/officeDocument/2006/relationships/tags" Target="../tags/tag5.xml"/><Relationship Id="rId1" Type="http://schemas.openxmlformats.org/officeDocument/2006/relationships/video" Target="NULL" TargetMode="External"/><Relationship Id="rId6" Type="http://schemas.openxmlformats.org/officeDocument/2006/relationships/image" Target="../media/image2.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6.mp4"/><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ideo" Target="NULL" TargetMode="External"/><Relationship Id="rId6" Type="http://schemas.openxmlformats.org/officeDocument/2006/relationships/hyperlink" Target="http://www.edu.gov.on.ca/eng/parents/reaching.HTML" TargetMode="Externa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media" Target="../media/media7.mp4"/><Relationship Id="rId2" Type="http://schemas.openxmlformats.org/officeDocument/2006/relationships/tags" Target="../tags/tag7.xml"/><Relationship Id="rId1" Type="http://schemas.openxmlformats.org/officeDocument/2006/relationships/video" Target="NULL" TargetMode="External"/><Relationship Id="rId6" Type="http://schemas.openxmlformats.org/officeDocument/2006/relationships/image" Target="../media/image2.pn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8.mp4"/><Relationship Id="rId7" Type="http://schemas.openxmlformats.org/officeDocument/2006/relationships/hyperlink" Target="https://hwdsb.elearningontario.ca/d2l/le/content/8214114/viewContent/77953932/View" TargetMode="External"/><Relationship Id="rId2" Type="http://schemas.openxmlformats.org/officeDocument/2006/relationships/tags" Target="../tags/tag8.xml"/><Relationship Id="rId1" Type="http://schemas.openxmlformats.org/officeDocument/2006/relationships/video" Target="NULL" TargetMode="External"/><Relationship Id="rId6" Type="http://schemas.openxmlformats.org/officeDocument/2006/relationships/hyperlink" Target="http://www.hwdsb.on.ca/wp-content/uploads/2012/08/Procedures-for-School-Generated-Funds.pdf" TargetMode="External"/><Relationship Id="rId5" Type="http://schemas.openxmlformats.org/officeDocument/2006/relationships/notesSlide" Target="../notesSlides/notesSlide8.xml"/><Relationship Id="rId4" Type="http://schemas.openxmlformats.org/officeDocument/2006/relationships/slideLayout" Target="../slideLayouts/slideLayout4.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9.mp4"/><Relationship Id="rId7" Type="http://schemas.openxmlformats.org/officeDocument/2006/relationships/image" Target="../media/image5.png"/><Relationship Id="rId2" Type="http://schemas.openxmlformats.org/officeDocument/2006/relationships/tags" Target="../tags/tag9.xml"/><Relationship Id="rId1" Type="http://schemas.openxmlformats.org/officeDocument/2006/relationships/video" Target="NULL" TargetMode="External"/><Relationship Id="rId6" Type="http://schemas.openxmlformats.org/officeDocument/2006/relationships/hyperlink" Target="https://hwdsb.elearningontario.ca/d2l/le/content/8214114/viewContent/77953934/View" TargetMode="External"/><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1524000" y="1751014"/>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rgbClr val="CE60BC"/>
              </a:buClr>
              <a:buSzPct val="25000"/>
              <a:buFont typeface="Arial"/>
              <a:buNone/>
            </a:pPr>
            <a:r>
              <a:rPr lang="en-US" sz="6000" b="0" i="0" u="none" strike="noStrike" cap="none">
                <a:solidFill>
                  <a:srgbClr val="CE60BC"/>
                </a:solidFill>
                <a:latin typeface="Arial"/>
                <a:ea typeface="Arial"/>
                <a:cs typeface="Arial"/>
                <a:sym typeface="Arial"/>
              </a:rPr>
              <a:t>Fundraising</a:t>
            </a:r>
          </a:p>
        </p:txBody>
      </p:sp>
      <p:sp>
        <p:nvSpPr>
          <p:cNvPr id="89" name="Shape 89"/>
          <p:cNvSpPr txBox="1">
            <a:spLocks noGrp="1"/>
          </p:cNvSpPr>
          <p:nvPr>
            <p:ph type="subTitle" idx="1"/>
          </p:nvPr>
        </p:nvSpPr>
        <p:spPr>
          <a:xfrm>
            <a:off x="1524000" y="4230689"/>
            <a:ext cx="9144000"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rgbClr val="FF9214"/>
              </a:buClr>
              <a:buSzPct val="25000"/>
              <a:buFont typeface="Arial"/>
              <a:buNone/>
            </a:pPr>
            <a:r>
              <a:rPr lang="en-US" sz="2400" b="0" i="0" u="none" strike="noStrike" cap="none">
                <a:solidFill>
                  <a:srgbClr val="FF9214"/>
                </a:solidFill>
                <a:latin typeface="Arial"/>
                <a:ea typeface="Arial"/>
                <a:cs typeface="Arial"/>
                <a:sym typeface="Arial"/>
              </a:rPr>
              <a:t>School Council Sub-Committee</a:t>
            </a:r>
          </a:p>
        </p:txBody>
      </p:sp>
      <p:pic>
        <p:nvPicPr>
          <p:cNvPr id="2" name="tmp84B7">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7.9319"/>
                </p14:media>
              </p:ext>
            </p:extLst>
          </p:nvPr>
        </p:nvPicPr>
        <p:blipFill>
          <a:blip r:embed="rId6"/>
          <a:stretch>
            <a:fillRect/>
          </a:stretch>
        </p:blipFill>
        <p:spPr>
          <a:xfrm>
            <a:off x="11861800" y="101600"/>
            <a:ext cx="228600" cy="22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6072"/>
    </mc:Choice>
    <mc:Fallback xmlns="">
      <p:transition spd="slow" advTm="60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838200" y="1275174"/>
            <a:ext cx="7674600" cy="47973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800" b="1" i="0" u="none" strike="noStrike" cap="none">
                <a:solidFill>
                  <a:schemeClr val="dk1"/>
                </a:solidFill>
                <a:latin typeface="Calibri"/>
                <a:ea typeface="Calibri"/>
                <a:cs typeface="Calibri"/>
                <a:sym typeface="Calibri"/>
              </a:rPr>
              <a:t>For any school improvement project, work with your Principal to receive all required approvals. </a:t>
            </a:r>
          </a:p>
          <a:p>
            <a:pPr marL="0" marR="0" lvl="0" indent="0" algn="l" rtl="0">
              <a:lnSpc>
                <a:spcPct val="90000"/>
              </a:lnSpc>
              <a:spcBef>
                <a:spcPts val="1000"/>
              </a:spcBef>
              <a:spcAft>
                <a:spcPts val="0"/>
              </a:spcAft>
              <a:buClr>
                <a:schemeClr val="dk1"/>
              </a:buClr>
              <a:buSzPct val="25000"/>
              <a:buFont typeface="Arial"/>
              <a:buNone/>
            </a:pPr>
            <a:r>
              <a:rPr lang="en-US" sz="2800" b="0" i="0" u="none" strike="noStrike" cap="none">
                <a:solidFill>
                  <a:schemeClr val="dk1"/>
                </a:solidFill>
                <a:latin typeface="Calibri"/>
                <a:ea typeface="Calibri"/>
                <a:cs typeface="Calibri"/>
                <a:sym typeface="Calibri"/>
              </a:rPr>
              <a:t>Here are some fundraising guidelines from the Outdoor Design Manual: </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Schools must identify how the design and construction of the project will be funded prior to receiving approval from Facilities Management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Funding must be in place and available prior to the commencement of procurement for each associated phase</a:t>
            </a: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buClr>
                <a:schemeClr val="dk1"/>
              </a:buClr>
              <a:buSzPct val="25000"/>
              <a:buFont typeface="Arial"/>
              <a:buNone/>
            </a:pPr>
            <a:endParaRPr sz="2800" b="0" i="0" u="none" strike="noStrike" cap="none">
              <a:solidFill>
                <a:schemeClr val="dk1"/>
              </a:solidFill>
              <a:latin typeface="Calibri"/>
              <a:ea typeface="Calibri"/>
              <a:cs typeface="Calibri"/>
              <a:sym typeface="Calibri"/>
            </a:endParaRPr>
          </a:p>
        </p:txBody>
      </p:sp>
      <p:sp>
        <p:nvSpPr>
          <p:cNvPr id="150" name="Shape 150"/>
          <p:cNvSpPr txBox="1"/>
          <p:nvPr/>
        </p:nvSpPr>
        <p:spPr>
          <a:xfrm>
            <a:off x="400048" y="476250"/>
            <a:ext cx="11358562" cy="504824"/>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SzPct val="25000"/>
              <a:buNone/>
            </a:pPr>
            <a:r>
              <a:rPr lang="en-US" sz="2880" b="1" i="0" u="none" strike="noStrike" cap="none">
                <a:solidFill>
                  <a:srgbClr val="CE60BC"/>
                </a:solidFill>
                <a:latin typeface="Calibri"/>
                <a:ea typeface="Calibri"/>
                <a:cs typeface="Calibri"/>
                <a:sym typeface="Calibri"/>
              </a:rPr>
              <a:t>Fundraising Example: Outdoor Design Projects</a:t>
            </a:r>
          </a:p>
        </p:txBody>
      </p:sp>
      <p:pic>
        <p:nvPicPr>
          <p:cNvPr id="151" name="Shape 151"/>
          <p:cNvPicPr preferRelativeResize="0">
            <a:picLocks noGrp="1"/>
          </p:cNvPicPr>
          <p:nvPr>
            <p:ph type="body" idx="2"/>
          </p:nvPr>
        </p:nvPicPr>
        <p:blipFill rotWithShape="1">
          <a:blip r:embed="rId6">
            <a:alphaModFix/>
          </a:blip>
          <a:srcRect/>
          <a:stretch/>
        </p:blipFill>
        <p:spPr>
          <a:xfrm>
            <a:off x="8603743" y="1773371"/>
            <a:ext cx="2843894" cy="3678191"/>
          </a:xfrm>
          <a:prstGeom prst="rect">
            <a:avLst/>
          </a:prstGeom>
          <a:noFill/>
          <a:ln>
            <a:noFill/>
          </a:ln>
        </p:spPr>
      </p:pic>
      <p:pic>
        <p:nvPicPr>
          <p:cNvPr id="6" name="tmp11FC">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48.0136"/>
                </p14:media>
              </p:ext>
            </p:extLst>
          </p:nvPr>
        </p:nvPicPr>
        <p:blipFill>
          <a:blip r:embed="rId7"/>
          <a:stretch>
            <a:fillRect/>
          </a:stretch>
        </p:blipFill>
        <p:spPr>
          <a:xfrm>
            <a:off x="11861800" y="101600"/>
            <a:ext cx="228600" cy="22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676"/>
    </mc:Choice>
    <mc:Fallback xmlns="">
      <p:transition spd="slow" advTm="27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67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ctrTitle"/>
          </p:nvPr>
        </p:nvSpPr>
        <p:spPr>
          <a:xfrm>
            <a:off x="1524000" y="1122362"/>
            <a:ext cx="9144000" cy="2387600"/>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dk1"/>
              </a:buClr>
              <a:buSzPct val="25000"/>
              <a:buFont typeface="Calibri"/>
              <a:buNone/>
            </a:pPr>
            <a:r>
              <a:rPr lang="en-US" sz="6000" b="0" i="0" u="none" strike="noStrike" cap="none">
                <a:solidFill>
                  <a:schemeClr val="dk1"/>
                </a:solidFill>
                <a:latin typeface="Calibri"/>
                <a:ea typeface="Calibri"/>
                <a:cs typeface="Calibri"/>
                <a:sym typeface="Calibri"/>
              </a:rPr>
              <a:t>Thank you for your work on behalf of the children</a:t>
            </a:r>
          </a:p>
        </p:txBody>
      </p:sp>
      <p:sp>
        <p:nvSpPr>
          <p:cNvPr id="157" name="Shape 157"/>
          <p:cNvSpPr txBox="1">
            <a:spLocks noGrp="1"/>
          </p:cNvSpPr>
          <p:nvPr>
            <p:ph type="subTitle" idx="1"/>
          </p:nvPr>
        </p:nvSpPr>
        <p:spPr>
          <a:xfrm>
            <a:off x="1524000" y="3602037"/>
            <a:ext cx="9144000" cy="1655761"/>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chemeClr val="dk1"/>
              </a:buClr>
              <a:buSzPct val="25000"/>
              <a:buFont typeface="Arial"/>
              <a:buNone/>
            </a:pPr>
            <a:r>
              <a:rPr lang="en-US" sz="2400" b="1" i="0" u="none" strike="noStrike" cap="none">
                <a:solidFill>
                  <a:schemeClr val="dk1"/>
                </a:solidFill>
                <a:latin typeface="Calibri"/>
                <a:ea typeface="Calibri"/>
                <a:cs typeface="Calibri"/>
                <a:sym typeface="Calibri"/>
              </a:rPr>
              <a:t>For information or support, please email PIC@hwdsb.on.ca</a:t>
            </a:r>
          </a:p>
          <a:p>
            <a:pPr marL="0" marR="0" lvl="0" indent="0" algn="ctr" rtl="0">
              <a:lnSpc>
                <a:spcPct val="90000"/>
              </a:lnSpc>
              <a:spcBef>
                <a:spcPts val="1000"/>
              </a:spcBef>
              <a:buClr>
                <a:schemeClr val="dk1"/>
              </a:buClr>
              <a:buSzPct val="25000"/>
              <a:buFont typeface="Arial"/>
              <a:buNone/>
            </a:pPr>
            <a:endParaRPr sz="2400" b="0" i="0" u="none" strike="noStrike" cap="none">
              <a:solidFill>
                <a:schemeClr val="dk1"/>
              </a:solidFill>
              <a:latin typeface="Calibri"/>
              <a:ea typeface="Calibri"/>
              <a:cs typeface="Calibri"/>
              <a:sym typeface="Calibri"/>
            </a:endParaRPr>
          </a:p>
        </p:txBody>
      </p:sp>
      <p:pic>
        <p:nvPicPr>
          <p:cNvPr id="4" name="tmp77F3">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84.5986"/>
                </p14:media>
              </p:ext>
            </p:extLst>
          </p:nvPr>
        </p:nvPicPr>
        <p:blipFill>
          <a:blip r:embed="rId6"/>
          <a:stretch>
            <a:fillRect/>
          </a:stretch>
        </p:blipFill>
        <p:spPr>
          <a:xfrm>
            <a:off x="11861800" y="101600"/>
            <a:ext cx="228600" cy="22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8762"/>
    </mc:Choice>
    <mc:Fallback xmlns="">
      <p:transition spd="slow" advTm="8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FF9214"/>
              </a:buClr>
              <a:buSzPct val="25000"/>
              <a:buFont typeface="Arial"/>
              <a:buNone/>
            </a:pPr>
            <a:r>
              <a:rPr lang="en-US" sz="2800" b="0" i="0" u="none" strike="noStrike" cap="none">
                <a:solidFill>
                  <a:srgbClr val="FF9214"/>
                </a:solidFill>
                <a:latin typeface="Calibri"/>
                <a:ea typeface="Calibri"/>
                <a:cs typeface="Calibri"/>
                <a:sym typeface="Calibri"/>
              </a:rPr>
              <a:t>Learning Goals</a:t>
            </a:r>
          </a:p>
          <a:p>
            <a:pPr marL="0" marR="0" lvl="0" indent="0" algn="l" rtl="0">
              <a:lnSpc>
                <a:spcPct val="90000"/>
              </a:lnSpc>
              <a:spcBef>
                <a:spcPts val="1000"/>
              </a:spcBef>
              <a:spcAft>
                <a:spcPts val="0"/>
              </a:spcAft>
              <a:buClr>
                <a:schemeClr val="dk1"/>
              </a:buClr>
              <a:buSzPct val="25000"/>
              <a:buFont typeface="Arial"/>
              <a:buNone/>
            </a:pPr>
            <a:endParaRPr sz="2800" b="0" i="0" u="none" strike="noStrike" cap="none">
              <a:solidFill>
                <a:schemeClr val="dk1"/>
              </a:solidFill>
              <a:latin typeface="Calibri"/>
              <a:ea typeface="Calibri"/>
              <a:cs typeface="Calibri"/>
              <a:sym typeface="Calibri"/>
            </a:endParaRPr>
          </a:p>
          <a:p>
            <a:pPr marL="914400" marR="0" lvl="1" indent="-457200" algn="l" rtl="0">
              <a:lnSpc>
                <a:spcPct val="90000"/>
              </a:lnSpc>
              <a:spcBef>
                <a:spcPts val="500"/>
              </a:spcBef>
              <a:spcAft>
                <a:spcPts val="0"/>
              </a:spcAft>
              <a:buClr>
                <a:schemeClr val="dk1"/>
              </a:buClr>
              <a:buSzPct val="100000"/>
              <a:buFont typeface="Noto Sans Symbols"/>
              <a:buChar char="☑"/>
            </a:pPr>
            <a:r>
              <a:rPr lang="en-US" sz="2400" b="0" i="0" u="none" strike="noStrike" cap="none">
                <a:solidFill>
                  <a:schemeClr val="dk1"/>
                </a:solidFill>
                <a:latin typeface="Calibri"/>
                <a:ea typeface="Calibri"/>
                <a:cs typeface="Calibri"/>
                <a:sym typeface="Calibri"/>
              </a:rPr>
              <a:t>Understand Fundraising Guidelines</a:t>
            </a:r>
          </a:p>
          <a:p>
            <a:pPr marL="914400" marR="0" lvl="1" indent="-457200" algn="l" rtl="0">
              <a:lnSpc>
                <a:spcPct val="90000"/>
              </a:lnSpc>
              <a:spcBef>
                <a:spcPts val="500"/>
              </a:spcBef>
              <a:spcAft>
                <a:spcPts val="0"/>
              </a:spcAft>
              <a:buClr>
                <a:schemeClr val="dk1"/>
              </a:buClr>
              <a:buSzPct val="100000"/>
              <a:buFont typeface="Noto Sans Symbols"/>
              <a:buChar char="☑"/>
            </a:pPr>
            <a:r>
              <a:rPr lang="en-US" sz="2400" b="0" i="0" u="none" strike="noStrike" cap="none">
                <a:solidFill>
                  <a:schemeClr val="dk1"/>
                </a:solidFill>
                <a:latin typeface="Calibri"/>
                <a:ea typeface="Calibri"/>
                <a:cs typeface="Calibri"/>
                <a:sym typeface="Calibri"/>
              </a:rPr>
              <a:t>Understand some ways to support student achievement through fundraising</a:t>
            </a:r>
          </a:p>
          <a:p>
            <a:pPr marL="914400" marR="0" lvl="1" indent="-457200" algn="l" rtl="0">
              <a:lnSpc>
                <a:spcPct val="90000"/>
              </a:lnSpc>
              <a:spcBef>
                <a:spcPts val="500"/>
              </a:spcBef>
              <a:spcAft>
                <a:spcPts val="0"/>
              </a:spcAft>
              <a:buClr>
                <a:schemeClr val="dk1"/>
              </a:buClr>
              <a:buSzPct val="100000"/>
              <a:buFont typeface="Noto Sans Symbols"/>
              <a:buChar char="☑"/>
            </a:pPr>
            <a:r>
              <a:rPr lang="en-US" sz="2400" b="0" i="0" u="none" strike="noStrike" cap="none">
                <a:solidFill>
                  <a:schemeClr val="dk1"/>
                </a:solidFill>
                <a:latin typeface="Calibri"/>
                <a:ea typeface="Calibri"/>
                <a:cs typeface="Calibri"/>
                <a:sym typeface="Calibri"/>
              </a:rPr>
              <a:t>Understand Ministry allocated funds and availabl</a:t>
            </a:r>
            <a:r>
              <a:rPr lang="en-US"/>
              <a:t>e </a:t>
            </a:r>
            <a:r>
              <a:rPr lang="en-US" sz="2400" b="0" i="0" u="none" strike="noStrike" cap="none">
                <a:solidFill>
                  <a:schemeClr val="dk1"/>
                </a:solidFill>
                <a:latin typeface="Calibri"/>
                <a:ea typeface="Calibri"/>
                <a:cs typeface="Calibri"/>
                <a:sym typeface="Calibri"/>
              </a:rPr>
              <a:t>grants</a:t>
            </a:r>
          </a:p>
          <a:p>
            <a:pPr marL="685800" marR="0" lvl="1" indent="-228600" algn="l" rtl="0">
              <a:lnSpc>
                <a:spcPct val="90000"/>
              </a:lnSpc>
              <a:spcBef>
                <a:spcPts val="5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a:p>
            <a:pPr marL="685800" marR="0" lvl="1" indent="-228600" algn="l" rtl="0">
              <a:lnSpc>
                <a:spcPct val="90000"/>
              </a:lnSpc>
              <a:spcBef>
                <a:spcPts val="500"/>
              </a:spcBef>
              <a:buClr>
                <a:schemeClr val="dk1"/>
              </a:buClr>
              <a:buSzPct val="100000"/>
              <a:buFont typeface="Arial"/>
              <a:buNone/>
            </a:pPr>
            <a:endParaRPr sz="2400" b="0" i="0" u="none" strike="noStrike" cap="none">
              <a:solidFill>
                <a:schemeClr val="dk1"/>
              </a:solidFill>
              <a:latin typeface="Calibri"/>
              <a:ea typeface="Calibri"/>
              <a:cs typeface="Calibri"/>
              <a:sym typeface="Calibri"/>
            </a:endParaRPr>
          </a:p>
        </p:txBody>
      </p:sp>
      <p:pic>
        <p:nvPicPr>
          <p:cNvPr id="2" name="tmpF595">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24.7392"/>
                </p14:media>
              </p:ext>
            </p:extLst>
          </p:nvPr>
        </p:nvPicPr>
        <p:blipFill>
          <a:blip r:embed="rId6"/>
          <a:stretch>
            <a:fillRect/>
          </a:stretch>
        </p:blipFill>
        <p:spPr>
          <a:xfrm>
            <a:off x="11861800" y="101600"/>
            <a:ext cx="228600" cy="22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279"/>
    </mc:Choice>
    <mc:Fallback xmlns="">
      <p:transition spd="slow" advTm="132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2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Although not the mandate of school council, some councils may decide to include fundraising as one of their priorities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Fundraising activities may be conducted as long as these are in accordance with board policies and guidelines and the funds raised are used for their intended purpose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Councils should outline in their bylaws how they will determine fundraising priorities</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Fundraising efforts must be reported to the community in June as part of the School Council Report to the School Community</a:t>
            </a:r>
          </a:p>
        </p:txBody>
      </p:sp>
      <p:sp>
        <p:nvSpPr>
          <p:cNvPr id="100" name="Shape 100"/>
          <p:cNvSpPr txBox="1"/>
          <p:nvPr/>
        </p:nvSpPr>
        <p:spPr>
          <a:xfrm>
            <a:off x="400048" y="476250"/>
            <a:ext cx="11358562" cy="504824"/>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SzPct val="25000"/>
              <a:buNone/>
            </a:pPr>
            <a:r>
              <a:rPr lang="en-US" sz="2880" b="1" i="0" u="none" strike="noStrike" cap="none">
                <a:solidFill>
                  <a:srgbClr val="CE60BC"/>
                </a:solidFill>
                <a:latin typeface="Calibri"/>
                <a:ea typeface="Calibri"/>
                <a:cs typeface="Calibri"/>
                <a:sym typeface="Calibri"/>
              </a:rPr>
              <a:t>Fundraising</a:t>
            </a:r>
          </a:p>
        </p:txBody>
      </p:sp>
      <p:pic>
        <p:nvPicPr>
          <p:cNvPr id="2" name="tmpB2EC">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76.4036"/>
                </p14:media>
              </p:ext>
            </p:extLst>
          </p:nvPr>
        </p:nvPicPr>
        <p:blipFill>
          <a:blip r:embed="rId6"/>
          <a:stretch>
            <a:fillRect/>
          </a:stretch>
        </p:blipFill>
        <p:spPr>
          <a:xfrm>
            <a:off x="11861800" y="101600"/>
            <a:ext cx="228600" cy="22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16"/>
    </mc:Choice>
    <mc:Fallback xmlns="">
      <p:transition spd="slow" advTm="30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0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839787" y="1123945"/>
            <a:ext cx="5157787" cy="82391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2400" b="1" i="0" u="none" strike="noStrike" cap="none">
                <a:solidFill>
                  <a:schemeClr val="dk1"/>
                </a:solidFill>
                <a:latin typeface="Calibri"/>
                <a:ea typeface="Calibri"/>
                <a:cs typeface="Calibri"/>
                <a:sym typeface="Calibri"/>
              </a:rPr>
              <a:t>When Fundraising</a:t>
            </a:r>
          </a:p>
        </p:txBody>
      </p:sp>
      <p:sp>
        <p:nvSpPr>
          <p:cNvPr id="106" name="Shape 106"/>
          <p:cNvSpPr txBox="1">
            <a:spLocks noGrp="1"/>
          </p:cNvSpPr>
          <p:nvPr>
            <p:ph type="body" idx="2"/>
          </p:nvPr>
        </p:nvSpPr>
        <p:spPr>
          <a:xfrm>
            <a:off x="928687" y="2174875"/>
            <a:ext cx="5066373" cy="219075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Have a clear purpose in mind</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Communicate purpose</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Only use funds for this purpose</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body" idx="3"/>
          </p:nvPr>
        </p:nvSpPr>
        <p:spPr>
          <a:xfrm>
            <a:off x="6223001" y="1123945"/>
            <a:ext cx="5183187" cy="823912"/>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Arial"/>
              <a:buNone/>
            </a:pPr>
            <a:r>
              <a:rPr lang="en-US" sz="2400" b="1" i="0" u="sng" strike="noStrike" cap="none">
                <a:solidFill>
                  <a:schemeClr val="hlink"/>
                </a:solidFill>
                <a:latin typeface="Calibri"/>
                <a:ea typeface="Calibri"/>
                <a:cs typeface="Calibri"/>
                <a:sym typeface="Calibri"/>
                <a:hlinkClick r:id="rId6"/>
              </a:rPr>
              <a:t>HWDSB Fundraising Policy</a:t>
            </a:r>
          </a:p>
        </p:txBody>
      </p:sp>
      <p:pic>
        <p:nvPicPr>
          <p:cNvPr id="108" name="Shape 108"/>
          <p:cNvPicPr preferRelativeResize="0">
            <a:picLocks noGrp="1"/>
          </p:cNvPicPr>
          <p:nvPr>
            <p:ph type="body" idx="4"/>
          </p:nvPr>
        </p:nvPicPr>
        <p:blipFill rotWithShape="1">
          <a:blip r:embed="rId7">
            <a:alphaModFix/>
          </a:blip>
          <a:srcRect/>
          <a:stretch/>
        </p:blipFill>
        <p:spPr>
          <a:xfrm>
            <a:off x="6708775" y="2220913"/>
            <a:ext cx="2962275" cy="3859212"/>
          </a:xfrm>
          <a:prstGeom prst="rect">
            <a:avLst/>
          </a:prstGeom>
          <a:noFill/>
          <a:ln>
            <a:noFill/>
          </a:ln>
          <a:effectLst>
            <a:outerShdw blurRad="292100" dist="139700" dir="2700000" algn="tl" rotWithShape="0">
              <a:srgbClr val="333333">
                <a:alpha val="64705"/>
              </a:srgbClr>
            </a:outerShdw>
          </a:effectLst>
        </p:spPr>
      </p:pic>
      <p:sp>
        <p:nvSpPr>
          <p:cNvPr id="109" name="Shape 109"/>
          <p:cNvSpPr txBox="1"/>
          <p:nvPr/>
        </p:nvSpPr>
        <p:spPr>
          <a:xfrm>
            <a:off x="400048" y="476250"/>
            <a:ext cx="11358562" cy="504824"/>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SzPct val="25000"/>
              <a:buNone/>
            </a:pPr>
            <a:r>
              <a:rPr lang="en-US" sz="2880" b="1" i="0" u="none" strike="noStrike" cap="none">
                <a:solidFill>
                  <a:srgbClr val="CE60BC"/>
                </a:solidFill>
                <a:latin typeface="Calibri"/>
                <a:ea typeface="Calibri"/>
                <a:cs typeface="Calibri"/>
                <a:sym typeface="Calibri"/>
              </a:rPr>
              <a:t>Fundraising</a:t>
            </a:r>
          </a:p>
        </p:txBody>
      </p:sp>
      <p:pic>
        <p:nvPicPr>
          <p:cNvPr id="3" name="tmpE5B1">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34.0362"/>
                </p14:media>
              </p:ext>
            </p:extLst>
          </p:nvPr>
        </p:nvPicPr>
        <p:blipFill>
          <a:blip r:embed="rId8"/>
          <a:stretch>
            <a:fillRect/>
          </a:stretch>
        </p:blipFill>
        <p:spPr>
          <a:xfrm>
            <a:off x="11861800" y="101600"/>
            <a:ext cx="228600" cy="22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170"/>
    </mc:Choice>
    <mc:Fallback xmlns="">
      <p:transition spd="slow" advTm="181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17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body" idx="1"/>
          </p:nvPr>
        </p:nvSpPr>
        <p:spPr>
          <a:xfrm>
            <a:off x="824180" y="3219450"/>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Many councils use this money to cover the cost of:</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providing information for parents</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child minding</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translation services</a:t>
            </a:r>
          </a:p>
          <a:p>
            <a:pPr marL="685800" marR="0" lvl="1" indent="-228600" algn="l" rtl="0">
              <a:lnSpc>
                <a:spcPct val="90000"/>
              </a:lnSpc>
              <a:spcBef>
                <a:spcPts val="500"/>
              </a:spcBef>
              <a:spcAft>
                <a:spcPts val="0"/>
              </a:spcAft>
              <a:buClr>
                <a:schemeClr val="dk1"/>
              </a:buClr>
              <a:buSzPct val="100000"/>
              <a:buFont typeface="Arial"/>
              <a:buChar char="•"/>
            </a:pPr>
            <a:r>
              <a:rPr lang="en-US" sz="2400" b="0" i="0" u="none" strike="noStrike" cap="none" dirty="0">
                <a:solidFill>
                  <a:schemeClr val="dk1"/>
                </a:solidFill>
                <a:latin typeface="Calibri"/>
                <a:ea typeface="Calibri"/>
                <a:cs typeface="Calibri"/>
                <a:sym typeface="Calibri"/>
              </a:rPr>
              <a:t>guest speakers, parent event, etc. </a:t>
            </a:r>
          </a:p>
          <a:p>
            <a:pPr marL="228600" marR="0" lvl="0" indent="-228600" algn="l" rtl="0">
              <a:lnSpc>
                <a:spcPct val="90000"/>
              </a:lnSpc>
              <a:spcBef>
                <a:spcPts val="100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The $500 is deposited into the school-level budget in the fall</a:t>
            </a:r>
          </a:p>
        </p:txBody>
      </p:sp>
      <p:sp>
        <p:nvSpPr>
          <p:cNvPr id="115" name="Shape 115"/>
          <p:cNvSpPr txBox="1"/>
          <p:nvPr/>
        </p:nvSpPr>
        <p:spPr>
          <a:xfrm>
            <a:off x="4059087" y="1123950"/>
            <a:ext cx="4040187" cy="1846261"/>
          </a:xfrm>
          <a:prstGeom prst="rect">
            <a:avLst/>
          </a:prstGeom>
          <a:solidFill>
            <a:schemeClr val="lt1"/>
          </a:solidFill>
          <a:ln w="12700" cap="flat"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Arial"/>
              <a:buNone/>
            </a:pPr>
            <a:r>
              <a:rPr lang="en-US" sz="2000" b="0" i="0" u="none" strike="noStrike" cap="none">
                <a:solidFill>
                  <a:schemeClr val="dk1"/>
                </a:solidFill>
                <a:latin typeface="Calibri"/>
                <a:ea typeface="Calibri"/>
                <a:cs typeface="Calibri"/>
                <a:sym typeface="Calibri"/>
              </a:rPr>
              <a:t>Your School Council Also Receives</a:t>
            </a:r>
          </a:p>
          <a:p>
            <a:pPr marL="0" marR="0" lvl="0" indent="0" algn="ctr" rtl="0">
              <a:spcBef>
                <a:spcPts val="0"/>
              </a:spcBef>
              <a:spcAft>
                <a:spcPts val="0"/>
              </a:spcAft>
              <a:buClr>
                <a:schemeClr val="dk1"/>
              </a:buClr>
              <a:buSzPct val="25000"/>
              <a:buFont typeface="Arial"/>
              <a:buNone/>
            </a:pPr>
            <a:r>
              <a:rPr lang="en-US" sz="5400" b="0" i="0" u="none" strike="noStrike" cap="none">
                <a:solidFill>
                  <a:schemeClr val="dk1"/>
                </a:solidFill>
                <a:latin typeface="Calibri"/>
                <a:ea typeface="Calibri"/>
                <a:cs typeface="Calibri"/>
                <a:sym typeface="Calibri"/>
              </a:rPr>
              <a:t>$500</a:t>
            </a:r>
          </a:p>
          <a:p>
            <a:pPr marL="0" marR="0" lvl="0" indent="0" algn="ctr" rtl="0">
              <a:spcBef>
                <a:spcPts val="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Each School Year from the Ministry of Education</a:t>
            </a:r>
          </a:p>
        </p:txBody>
      </p:sp>
      <p:sp>
        <p:nvSpPr>
          <p:cNvPr id="116" name="Shape 116"/>
          <p:cNvSpPr txBox="1"/>
          <p:nvPr/>
        </p:nvSpPr>
        <p:spPr>
          <a:xfrm>
            <a:off x="400048" y="476250"/>
            <a:ext cx="11358562" cy="504824"/>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SzPct val="25000"/>
              <a:buNone/>
            </a:pPr>
            <a:r>
              <a:rPr lang="en-US" sz="2880" b="1" i="0" u="none" strike="noStrike" cap="none">
                <a:solidFill>
                  <a:srgbClr val="CE60BC"/>
                </a:solidFill>
                <a:latin typeface="Calibri"/>
                <a:ea typeface="Calibri"/>
                <a:cs typeface="Calibri"/>
                <a:sym typeface="Calibri"/>
              </a:rPr>
              <a:t>Use of Funds</a:t>
            </a:r>
          </a:p>
        </p:txBody>
      </p:sp>
      <p:pic>
        <p:nvPicPr>
          <p:cNvPr id="2" name="tmp5989">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9.8027"/>
                </p14:media>
              </p:ext>
            </p:extLst>
          </p:nvPr>
        </p:nvPicPr>
        <p:blipFill>
          <a:blip r:embed="rId6"/>
          <a:stretch>
            <a:fillRect/>
          </a:stretch>
        </p:blipFill>
        <p:spPr>
          <a:xfrm>
            <a:off x="11861800" y="101600"/>
            <a:ext cx="228600" cy="22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97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Parents Reaching Out (PRO) Grants are offered by the Ministry of Education annually and are applied for by visiting:</a:t>
            </a:r>
          </a:p>
          <a:p>
            <a:pPr marL="0" marR="0" lvl="0" indent="0" algn="ctr" rtl="0">
              <a:lnSpc>
                <a:spcPct val="90000"/>
              </a:lnSpc>
              <a:spcBef>
                <a:spcPts val="1000"/>
              </a:spcBef>
              <a:spcAft>
                <a:spcPts val="0"/>
              </a:spcAft>
              <a:buClr>
                <a:schemeClr val="dk1"/>
              </a:buClr>
              <a:buSzPct val="25000"/>
              <a:buFont typeface="Arial"/>
              <a:buNone/>
            </a:pPr>
            <a:r>
              <a:rPr lang="en-US" sz="2800" b="0" i="0" u="sng" strike="noStrike" cap="none" dirty="0">
                <a:solidFill>
                  <a:schemeClr val="hlink"/>
                </a:solidFill>
                <a:latin typeface="Calibri"/>
                <a:ea typeface="Calibri"/>
                <a:cs typeface="Calibri"/>
                <a:sym typeface="Calibri"/>
                <a:hlinkClick r:id="rId6"/>
              </a:rPr>
              <a:t>http://www.edu.gov.on.ca/eng/parents/reaching.HTML</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Ontario's PRO Grants are designed to support parents in identifying barriers to engagement in their own community and to find local solutions to involve more parents in support of student achievement and well-being.</a:t>
            </a:r>
          </a:p>
          <a:p>
            <a:pPr marL="228600" marR="0" lvl="0" indent="-228600" algn="l" rtl="0">
              <a:lnSpc>
                <a:spcPct val="90000"/>
              </a:lnSpc>
              <a:spcBef>
                <a:spcPts val="1000"/>
              </a:spcBef>
              <a:buClr>
                <a:schemeClr val="dk1"/>
              </a:buClr>
              <a:buSzPct val="100000"/>
              <a:buFont typeface="Arial"/>
              <a:buChar char="•"/>
            </a:pPr>
            <a:r>
              <a:rPr lang="en-US" sz="2800" b="0" i="0" u="none" strike="noStrike" cap="none" dirty="0">
                <a:solidFill>
                  <a:schemeClr val="dk1"/>
                </a:solidFill>
                <a:latin typeface="Calibri"/>
                <a:ea typeface="Calibri"/>
                <a:cs typeface="Calibri"/>
                <a:sym typeface="Calibri"/>
              </a:rPr>
              <a:t>You are eligible for up to $1,000 each year!</a:t>
            </a:r>
          </a:p>
        </p:txBody>
      </p:sp>
      <p:sp>
        <p:nvSpPr>
          <p:cNvPr id="122" name="Shape 122"/>
          <p:cNvSpPr txBox="1"/>
          <p:nvPr/>
        </p:nvSpPr>
        <p:spPr>
          <a:xfrm>
            <a:off x="400048" y="476250"/>
            <a:ext cx="11358562" cy="504824"/>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SzPct val="25000"/>
              <a:buNone/>
            </a:pPr>
            <a:r>
              <a:rPr lang="en-US" sz="2880" b="1" i="0" u="none" strike="noStrike" cap="none">
                <a:solidFill>
                  <a:srgbClr val="CE60BC"/>
                </a:solidFill>
                <a:latin typeface="Calibri"/>
                <a:ea typeface="Calibri"/>
                <a:cs typeface="Calibri"/>
                <a:sym typeface="Calibri"/>
              </a:rPr>
              <a:t>Parents Reaching Out Grants</a:t>
            </a:r>
          </a:p>
        </p:txBody>
      </p:sp>
      <p:pic>
        <p:nvPicPr>
          <p:cNvPr id="2" name="tmpE593">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47.7074"/>
                </p14:media>
              </p:ext>
            </p:extLst>
          </p:nvPr>
        </p:nvPicPr>
        <p:blipFill>
          <a:blip r:embed="rId7"/>
          <a:stretch>
            <a:fillRect/>
          </a:stretch>
        </p:blipFill>
        <p:spPr>
          <a:xfrm>
            <a:off x="11861800" y="101600"/>
            <a:ext cx="228600" cy="22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920"/>
    </mc:Choice>
    <mc:Fallback xmlns="">
      <p:transition spd="slow" advTm="19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838200" y="1825625"/>
            <a:ext cx="10515599"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School councils are not permitted to have their own bank account</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School councils must follow HWDSB guidelines</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School councils must inform the community about what the funds will be used for</a:t>
            </a:r>
          </a:p>
          <a:p>
            <a:pPr marL="228600" marR="0" lvl="0" indent="-228600" algn="l" rtl="0">
              <a:lnSpc>
                <a:spcPct val="90000"/>
              </a:lnSpc>
              <a:spcBef>
                <a:spcPts val="100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School councils are regulated by the HWDSB School Generated Funds Procedures </a:t>
            </a:r>
          </a:p>
          <a:p>
            <a:pPr marL="228600" marR="0" lvl="0" indent="-228600" algn="l" rtl="0">
              <a:lnSpc>
                <a:spcPct val="90000"/>
              </a:lnSpc>
              <a:spcBef>
                <a:spcPts val="100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
        <p:nvSpPr>
          <p:cNvPr id="128" name="Shape 128"/>
          <p:cNvSpPr txBox="1"/>
          <p:nvPr/>
        </p:nvSpPr>
        <p:spPr>
          <a:xfrm>
            <a:off x="400048" y="476250"/>
            <a:ext cx="11358562" cy="504824"/>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SzPct val="25000"/>
              <a:buNone/>
            </a:pPr>
            <a:r>
              <a:rPr lang="en-US" sz="2880" b="1" i="0" u="none" strike="noStrike" cap="none">
                <a:solidFill>
                  <a:srgbClr val="CE60BC"/>
                </a:solidFill>
                <a:latin typeface="Calibri"/>
                <a:ea typeface="Calibri"/>
                <a:cs typeface="Calibri"/>
                <a:sym typeface="Calibri"/>
              </a:rPr>
              <a:t>Remember…</a:t>
            </a:r>
          </a:p>
        </p:txBody>
      </p:sp>
      <p:pic>
        <p:nvPicPr>
          <p:cNvPr id="4" name="tmpCD36">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59.2947"/>
                </p14:media>
              </p:ext>
            </p:extLst>
          </p:nvPr>
        </p:nvPicPr>
        <p:blipFill>
          <a:blip r:embed="rId6"/>
          <a:stretch>
            <a:fillRect/>
          </a:stretch>
        </p:blipFill>
        <p:spPr>
          <a:xfrm>
            <a:off x="11861800" y="101600"/>
            <a:ext cx="228600" cy="22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819"/>
    </mc:Choice>
    <mc:Fallback xmlns="">
      <p:transition spd="slow" advTm="31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82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838200" y="1825625"/>
            <a:ext cx="51816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The Roles and Responsibilities of the Principal and the School Council Chair are outlined on pages 8-11 of the </a:t>
            </a:r>
            <a:r>
              <a:rPr lang="en-US" sz="2800" b="0" i="0" u="sng" strike="noStrike" cap="none">
                <a:solidFill>
                  <a:schemeClr val="hlink"/>
                </a:solidFill>
                <a:latin typeface="Calibri"/>
                <a:ea typeface="Calibri"/>
                <a:cs typeface="Calibri"/>
                <a:sym typeface="Calibri"/>
                <a:hlinkClick r:id="rId6"/>
              </a:rPr>
              <a:t>HWDSB School Generated Funds</a:t>
            </a:r>
            <a:r>
              <a:rPr lang="en-US" sz="2800" b="0" i="0" u="none" strike="noStrike" cap="none">
                <a:solidFill>
                  <a:schemeClr val="dk1"/>
                </a:solidFill>
                <a:latin typeface="Calibri"/>
                <a:ea typeface="Calibri"/>
                <a:cs typeface="Calibri"/>
                <a:sym typeface="Calibri"/>
              </a:rPr>
              <a:t> document</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Information specific to school councils can be found on </a:t>
            </a:r>
            <a:r>
              <a:rPr lang="en-US" sz="2800" b="0" i="0" u="sng" strike="noStrike" cap="none">
                <a:solidFill>
                  <a:schemeClr val="hlink"/>
                </a:solidFill>
                <a:latin typeface="Calibri"/>
                <a:ea typeface="Calibri"/>
                <a:cs typeface="Calibri"/>
                <a:sym typeface="Calibri"/>
                <a:hlinkClick r:id="rId7"/>
              </a:rPr>
              <a:t>pages 49-51</a:t>
            </a:r>
          </a:p>
        </p:txBody>
      </p:sp>
      <p:pic>
        <p:nvPicPr>
          <p:cNvPr id="134" name="Shape 134">
            <a:hlinkClick r:id="rId6"/>
          </p:cNvPr>
          <p:cNvPicPr preferRelativeResize="0">
            <a:picLocks noGrp="1"/>
          </p:cNvPicPr>
          <p:nvPr>
            <p:ph type="body" idx="2"/>
          </p:nvPr>
        </p:nvPicPr>
        <p:blipFill rotWithShape="1">
          <a:blip r:embed="rId8">
            <a:alphaModFix/>
          </a:blip>
          <a:srcRect/>
          <a:stretch/>
        </p:blipFill>
        <p:spPr>
          <a:xfrm>
            <a:off x="6700839" y="1700213"/>
            <a:ext cx="3248024" cy="4183061"/>
          </a:xfrm>
          <a:prstGeom prst="rect">
            <a:avLst/>
          </a:prstGeom>
          <a:noFill/>
          <a:ln>
            <a:noFill/>
          </a:ln>
          <a:effectLst>
            <a:outerShdw blurRad="292100" dist="139700" dir="2700000" algn="tl" rotWithShape="0">
              <a:srgbClr val="333333">
                <a:alpha val="64705"/>
              </a:srgbClr>
            </a:outerShdw>
          </a:effectLst>
        </p:spPr>
      </p:pic>
      <p:sp>
        <p:nvSpPr>
          <p:cNvPr id="135" name="Shape 135"/>
          <p:cNvSpPr txBox="1"/>
          <p:nvPr/>
        </p:nvSpPr>
        <p:spPr>
          <a:xfrm>
            <a:off x="1847850" y="476250"/>
            <a:ext cx="7772400" cy="50482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None/>
            </a:pPr>
            <a:endParaRPr sz="2880" b="0" i="0" u="none" strike="noStrike" cap="none">
              <a:solidFill>
                <a:srgbClr val="CE60BC"/>
              </a:solidFill>
              <a:latin typeface="Calibri"/>
              <a:ea typeface="Calibri"/>
              <a:cs typeface="Calibri"/>
              <a:sym typeface="Calibri"/>
            </a:endParaRPr>
          </a:p>
        </p:txBody>
      </p:sp>
      <p:sp>
        <p:nvSpPr>
          <p:cNvPr id="136" name="Shape 136"/>
          <p:cNvSpPr txBox="1"/>
          <p:nvPr/>
        </p:nvSpPr>
        <p:spPr>
          <a:xfrm>
            <a:off x="400048" y="476250"/>
            <a:ext cx="11358562" cy="504824"/>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SzPct val="25000"/>
              <a:buNone/>
            </a:pPr>
            <a:r>
              <a:rPr lang="en-US" sz="2880" b="1" i="0" u="none" strike="noStrike" cap="none">
                <a:solidFill>
                  <a:srgbClr val="CE60BC"/>
                </a:solidFill>
                <a:latin typeface="Calibri"/>
                <a:ea typeface="Calibri"/>
                <a:cs typeface="Calibri"/>
                <a:sym typeface="Calibri"/>
              </a:rPr>
              <a:t>Procedures for School Generated Funds</a:t>
            </a:r>
          </a:p>
        </p:txBody>
      </p:sp>
      <p:pic>
        <p:nvPicPr>
          <p:cNvPr id="2" name="tmpA3A8">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16.4036"/>
                </p14:media>
              </p:ext>
            </p:extLst>
          </p:nvPr>
        </p:nvPicPr>
        <p:blipFill>
          <a:blip r:embed="rId9"/>
          <a:stretch>
            <a:fillRect/>
          </a:stretch>
        </p:blipFill>
        <p:spPr>
          <a:xfrm>
            <a:off x="11861800" y="101600"/>
            <a:ext cx="228600" cy="22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555"/>
    </mc:Choice>
    <mc:Fallback xmlns="">
      <p:transition spd="slow" advTm="20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5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838200" y="1825625"/>
            <a:ext cx="5181600" cy="43513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It is important to note that there are differences regarding the fundraising efforts of your Home and School Association</a:t>
            </a:r>
          </a:p>
          <a:p>
            <a:pPr marL="228600" marR="0" lvl="0" indent="-228600" algn="l" rtl="0">
              <a:lnSpc>
                <a:spcPct val="90000"/>
              </a:lnSpc>
              <a:spcBef>
                <a:spcPts val="100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Refer to </a:t>
            </a:r>
            <a:r>
              <a:rPr lang="en-US" sz="2800" b="0" i="0" u="sng" strike="noStrike" cap="none">
                <a:solidFill>
                  <a:schemeClr val="hlink"/>
                </a:solidFill>
                <a:latin typeface="Calibri"/>
                <a:ea typeface="Calibri"/>
                <a:cs typeface="Calibri"/>
                <a:sym typeface="Calibri"/>
                <a:hlinkClick r:id="rId6"/>
              </a:rPr>
              <a:t>pg. 56 </a:t>
            </a:r>
            <a:r>
              <a:rPr lang="en-US" sz="2800" b="0" i="0" u="none" strike="noStrike" cap="none">
                <a:solidFill>
                  <a:schemeClr val="dk1"/>
                </a:solidFill>
                <a:latin typeface="Calibri"/>
                <a:ea typeface="Calibri"/>
                <a:cs typeface="Calibri"/>
                <a:sym typeface="Calibri"/>
              </a:rPr>
              <a:t>of the HWDSB School Generated Funds document for details</a:t>
            </a:r>
          </a:p>
        </p:txBody>
      </p:sp>
      <p:pic>
        <p:nvPicPr>
          <p:cNvPr id="142" name="Shape 142"/>
          <p:cNvPicPr preferRelativeResize="0">
            <a:picLocks noGrp="1"/>
          </p:cNvPicPr>
          <p:nvPr>
            <p:ph type="body" idx="2"/>
          </p:nvPr>
        </p:nvPicPr>
        <p:blipFill rotWithShape="1">
          <a:blip r:embed="rId7">
            <a:alphaModFix/>
          </a:blip>
          <a:srcRect/>
          <a:stretch/>
        </p:blipFill>
        <p:spPr>
          <a:xfrm>
            <a:off x="6705600" y="1700214"/>
            <a:ext cx="3351213" cy="4340225"/>
          </a:xfrm>
          <a:prstGeom prst="rect">
            <a:avLst/>
          </a:prstGeom>
          <a:noFill/>
          <a:ln>
            <a:noFill/>
          </a:ln>
          <a:effectLst>
            <a:outerShdw blurRad="292100" dist="139700" dir="2700000" algn="tl" rotWithShape="0">
              <a:srgbClr val="333333">
                <a:alpha val="64705"/>
              </a:srgbClr>
            </a:outerShdw>
          </a:effectLst>
        </p:spPr>
      </p:pic>
      <p:sp>
        <p:nvSpPr>
          <p:cNvPr id="143" name="Shape 143"/>
          <p:cNvSpPr txBox="1"/>
          <p:nvPr/>
        </p:nvSpPr>
        <p:spPr>
          <a:xfrm>
            <a:off x="400048" y="476250"/>
            <a:ext cx="11358562" cy="504824"/>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spcAft>
                <a:spcPts val="0"/>
              </a:spcAft>
              <a:buSzPct val="25000"/>
              <a:buNone/>
            </a:pPr>
            <a:r>
              <a:rPr lang="en-US" sz="2880" b="1" i="0" u="none" strike="noStrike" cap="none">
                <a:solidFill>
                  <a:srgbClr val="CE60BC"/>
                </a:solidFill>
                <a:latin typeface="Calibri"/>
                <a:ea typeface="Calibri"/>
                <a:cs typeface="Calibri"/>
                <a:sym typeface="Calibri"/>
              </a:rPr>
              <a:t>Home and School Associations</a:t>
            </a:r>
          </a:p>
        </p:txBody>
      </p:sp>
      <p:pic>
        <p:nvPicPr>
          <p:cNvPr id="3" name="tmp2BFC">
            <a:hlinkClick r:id="" action="ppaction://media"/>
          </p:cNvPr>
          <p:cNvPicPr>
            <a:picLocks noChangeAspect="1"/>
          </p:cNvPicPr>
          <p:nvPr>
            <a:videoFile r:link="rId1"/>
            <p:custDataLst>
              <p:tags r:id="rId2"/>
            </p:custDataLst>
            <p:extLst>
              <p:ext uri="{DAA4B4D4-6D71-4841-9C94-3DE7FCFB9230}">
                <p14:media xmlns:p14="http://schemas.microsoft.com/office/powerpoint/2010/main" r:embed="rId3">
                  <p14:trim end="64.63030000000001"/>
                </p14:media>
              </p:ext>
            </p:extLst>
          </p:nvPr>
        </p:nvPicPr>
        <p:blipFill>
          <a:blip r:embed="rId8"/>
          <a:stretch>
            <a:fillRect/>
          </a:stretch>
        </p:blipFill>
        <p:spPr>
          <a:xfrm>
            <a:off x="11861800" y="101600"/>
            <a:ext cx="228600" cy="228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548"/>
    </mc:Choice>
    <mc:Fallback xmlns="">
      <p:transition spd="slow" advTm="245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5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6072|recordLength=6129|start=0|end=6072|audioFormat={00001610-0000-0010-8000-00AA00389B71}|audioRate=44100|muted=false|volume=0.8|fadeIn=0|fadeOut=0|videoFormat={34363248-0000-0010-8000-00AA00389B71}|videoRate=15|videoWidth=256|videoHeight=256"/>
</p:tagLst>
</file>

<file path=ppt/tags/tag10.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27676|recordLength=27724|start=0|end=27676|audioFormat={00001610-0000-0010-8000-00AA00389B71}|audioRate=44100|muted=false|volume=0.8|fadeIn=0|fadeOut=0|videoFormat={34363248-0000-0010-8000-00AA00389B71}|videoRate=15|videoWidth=256|videoHeight=256"/>
</p:tagLst>
</file>

<file path=ppt/tags/tag11.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8762|recordLength=8846|start=0|end=8762|audioFormat={00001610-0000-0010-8000-00AA00389B71}|audioRate=44100|muted=false|volume=0.8|fadeIn=0|fadeOut=0|videoFormat={34363248-0000-0010-8000-00AA00389B71}|videoRate=15|videoWidth=256|videoHeight=256"/>
</p:tagLst>
</file>

<file path=ppt/tags/tag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3280|recordLength=13304|start=0|end=13280|audioFormat={00001610-0000-0010-8000-00AA00389B71}|audioRate=44100|muted=false|volume=0.8|fadeIn=0|fadeOut=0|videoFormat={34363248-0000-0010-8000-00AA00389B71}|videoRate=15|videoWidth=256|videoHeight=256"/>
</p:tagLst>
</file>

<file path=ppt/tags/tag3.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30016|recordLength=30092|start=0|end=30016|audioFormat={00001610-0000-0010-8000-00AA00389B71}|audioRate=44100|muted=false|volume=0.8|fadeIn=0|fadeOut=0|videoFormat={34363248-0000-0010-8000-00AA00389B71}|videoRate=15|videoWidth=256|videoHeight=256"/>
</p:tagLst>
</file>

<file path=ppt/tags/tag4.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8170|recordLength=18204|start=0|end=18170|audioFormat={00001610-0000-0010-8000-00AA00389B71}|audioRate=44100|muted=false|volume=0.8|fadeIn=0|fadeOut=0|videoFormat={34363248-0000-0010-8000-00AA00389B71}|videoRate=15|videoWidth=256|videoHeight=256"/>
</p:tagLst>
</file>

<file path=ppt/tags/tag5.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20977|recordLength=21036|start=0|end=20977|audioFormat={00001610-0000-0010-8000-00AA00389B71}|audioRate=44100|muted=false|volume=0.8|fadeIn=0|fadeOut=0|videoFormat={34363248-0000-0010-8000-00AA00389B71}|videoRate=15|videoWidth=256|videoHeight=256"/>
</p:tagLst>
</file>

<file path=ppt/tags/tag6.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19921|recordLength=19968|start=0|end=19921|audioFormat={00001610-0000-0010-8000-00AA00389B71}|audioRate=44100|muted=false|volume=0.8|fadeIn=0|fadeOut=0|videoFormat={34363248-0000-0010-8000-00AA00389B71}|videoRate=15|videoWidth=256|videoHeight=256"/>
</p:tagLst>
</file>

<file path=ppt/tags/tag7.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31821|recordLength=31880|start=0|end=31821|audioFormat={00001610-0000-0010-8000-00AA00389B71}|audioRate=44100|muted=false|volume=0.8|fadeIn=0|fadeOut=0|videoFormat={34363248-0000-0010-8000-00AA00389B71}|videoRate=15|videoWidth=256|videoHeight=256"/>
</p:tagLst>
</file>

<file path=ppt/tags/tag8.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20556|recordLength=20572|start=0|end=20556|audioFormat={00001610-0000-0010-8000-00AA00389B71}|audioRate=44100|muted=false|volume=0.8|fadeIn=0|fadeOut=0|videoFormat={34363248-0000-0010-8000-00AA00389B71}|videoRate=15|videoWidth=256|videoHeight=256"/>
</p:tagLst>
</file>

<file path=ppt/tags/tag9.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24548|recordLength=24612|start=0|end=24548|audioFormat={00001610-0000-0010-8000-00AA00389B71}|audioRate=44100|muted=false|volume=0.8|fadeIn=0|fadeOut=0|videoFormat={34363248-0000-0010-8000-00AA00389B71}|videoRate=15|videoWidth=256|videoHeight=256"/>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478</Words>
  <Application>Microsoft Office PowerPoint</Application>
  <PresentationFormat>Widescreen</PresentationFormat>
  <Paragraphs>54</Paragraphs>
  <Slides>11</Slides>
  <Notes>11</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Noto Sans Symbols</vt:lpstr>
      <vt:lpstr>Office Theme</vt:lpstr>
      <vt:lpstr>Fundraising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work on behalf of the children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Fundraising</dc:title>
  <dc:creator>Brian Goodram [Staff]</dc:creator>
  <cp:lastModifiedBy>Rob</cp:lastModifiedBy>
  <cp:revision>12</cp:revision>
  <dcterms:modified xsi:type="dcterms:W3CDTF">2017-10-19T15:53:54Z</dcterms:modified>
</cp:coreProperties>
</file>