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59" r:id="rId5"/>
    <p:sldId id="260" r:id="rId6"/>
    <p:sldId id="261" r:id="rId7"/>
    <p:sldId id="262" r:id="rId8"/>
    <p:sldId id="263" r:id="rId9"/>
    <p:sldId id="266" r:id="rId10"/>
    <p:sldId id="264" r:id="rId11"/>
    <p:sldId id="265" r:id="rId12"/>
    <p:sldId id="268"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E35669C2-ED54-490B-B5EE-68FE7DCA96C0}" type="datetimeFigureOut">
              <a:rPr lang="en-CA" smtClean="0"/>
              <a:t>19/03/2014</a:t>
            </a:fld>
            <a:endParaRPr lang="en-CA"/>
          </a:p>
        </p:txBody>
      </p:sp>
      <p:sp>
        <p:nvSpPr>
          <p:cNvPr id="8" name="Footer Placeholder 7"/>
          <p:cNvSpPr>
            <a:spLocks noGrp="1"/>
          </p:cNvSpPr>
          <p:nvPr>
            <p:ph type="ftr" sz="quarter" idx="11"/>
          </p:nvPr>
        </p:nvSpPr>
        <p:spPr/>
        <p:txBody>
          <a:bodyPr/>
          <a:lstStyle>
            <a:extLst/>
          </a:lstStyle>
          <a:p>
            <a:endParaRPr lang="en-CA"/>
          </a:p>
        </p:txBody>
      </p:sp>
      <p:sp>
        <p:nvSpPr>
          <p:cNvPr id="11" name="Slide Number Placeholder 10"/>
          <p:cNvSpPr>
            <a:spLocks noGrp="1"/>
          </p:cNvSpPr>
          <p:nvPr>
            <p:ph type="sldNum" sz="quarter" idx="12"/>
          </p:nvPr>
        </p:nvSpPr>
        <p:spPr/>
        <p:txBody>
          <a:bodyPr/>
          <a:lstStyle>
            <a:extLst/>
          </a:lstStyle>
          <a:p>
            <a:fld id="{88FEC2AF-C0A9-48CF-989E-814F95AA4BC2}" type="slidenum">
              <a:rPr lang="en-CA" smtClean="0"/>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5669C2-ED54-490B-B5EE-68FE7DCA96C0}" type="datetimeFigureOut">
              <a:rPr lang="en-CA" smtClean="0"/>
              <a:t>19/03/2014</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88FEC2AF-C0A9-48CF-989E-814F95AA4BC2}"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5669C2-ED54-490B-B5EE-68FE7DCA96C0}" type="datetimeFigureOut">
              <a:rPr lang="en-CA" smtClean="0"/>
              <a:t>19/03/2014</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88FEC2AF-C0A9-48CF-989E-814F95AA4BC2}"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5669C2-ED54-490B-B5EE-68FE7DCA96C0}" type="datetimeFigureOut">
              <a:rPr lang="en-CA" smtClean="0"/>
              <a:t>19/03/2014</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88FEC2AF-C0A9-48CF-989E-814F95AA4BC2}"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35669C2-ED54-490B-B5EE-68FE7DCA96C0}" type="datetimeFigureOut">
              <a:rPr lang="en-CA" smtClean="0"/>
              <a:t>19/03/2014</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88FEC2AF-C0A9-48CF-989E-814F95AA4BC2}" type="slidenum">
              <a:rPr lang="en-CA" smtClean="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35669C2-ED54-490B-B5EE-68FE7DCA96C0}" type="datetimeFigureOut">
              <a:rPr lang="en-CA" smtClean="0"/>
              <a:t>19/03/2014</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88FEC2AF-C0A9-48CF-989E-814F95AA4BC2}"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35669C2-ED54-490B-B5EE-68FE7DCA96C0}" type="datetimeFigureOut">
              <a:rPr lang="en-CA" smtClean="0"/>
              <a:t>19/03/2014</a:t>
            </a:fld>
            <a:endParaRPr lang="en-CA"/>
          </a:p>
        </p:txBody>
      </p:sp>
      <p:sp>
        <p:nvSpPr>
          <p:cNvPr id="8" name="Footer Placeholder 7"/>
          <p:cNvSpPr>
            <a:spLocks noGrp="1"/>
          </p:cNvSpPr>
          <p:nvPr>
            <p:ph type="ftr" sz="quarter" idx="11"/>
          </p:nvPr>
        </p:nvSpPr>
        <p:spPr/>
        <p:txBody>
          <a:bodyPr/>
          <a:lstStyle>
            <a:extLst/>
          </a:lstStyle>
          <a:p>
            <a:endParaRPr lang="en-CA"/>
          </a:p>
        </p:txBody>
      </p:sp>
      <p:sp>
        <p:nvSpPr>
          <p:cNvPr id="9" name="Slide Number Placeholder 8"/>
          <p:cNvSpPr>
            <a:spLocks noGrp="1"/>
          </p:cNvSpPr>
          <p:nvPr>
            <p:ph type="sldNum" sz="quarter" idx="12"/>
          </p:nvPr>
        </p:nvSpPr>
        <p:spPr/>
        <p:txBody>
          <a:bodyPr/>
          <a:lstStyle>
            <a:extLst/>
          </a:lstStyle>
          <a:p>
            <a:fld id="{88FEC2AF-C0A9-48CF-989E-814F95AA4BC2}" type="slidenum">
              <a:rPr lang="en-CA" smtClean="0"/>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35669C2-ED54-490B-B5EE-68FE7DCA96C0}" type="datetimeFigureOut">
              <a:rPr lang="en-CA" smtClean="0"/>
              <a:t>19/03/2014</a:t>
            </a:fld>
            <a:endParaRPr lang="en-CA"/>
          </a:p>
        </p:txBody>
      </p:sp>
      <p:sp>
        <p:nvSpPr>
          <p:cNvPr id="4" name="Footer Placeholder 3"/>
          <p:cNvSpPr>
            <a:spLocks noGrp="1"/>
          </p:cNvSpPr>
          <p:nvPr>
            <p:ph type="ftr" sz="quarter" idx="11"/>
          </p:nvPr>
        </p:nvSpPr>
        <p:spPr/>
        <p:txBody>
          <a:bodyPr/>
          <a:lstStyle>
            <a:extLst/>
          </a:lstStyle>
          <a:p>
            <a:endParaRPr lang="en-CA"/>
          </a:p>
        </p:txBody>
      </p:sp>
      <p:sp>
        <p:nvSpPr>
          <p:cNvPr id="5" name="Slide Number Placeholder 4"/>
          <p:cNvSpPr>
            <a:spLocks noGrp="1"/>
          </p:cNvSpPr>
          <p:nvPr>
            <p:ph type="sldNum" sz="quarter" idx="12"/>
          </p:nvPr>
        </p:nvSpPr>
        <p:spPr/>
        <p:txBody>
          <a:bodyPr/>
          <a:lstStyle>
            <a:extLst/>
          </a:lstStyle>
          <a:p>
            <a:fld id="{88FEC2AF-C0A9-48CF-989E-814F95AA4BC2}"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35669C2-ED54-490B-B5EE-68FE7DCA96C0}" type="datetimeFigureOut">
              <a:rPr lang="en-CA" smtClean="0"/>
              <a:t>19/03/2014</a:t>
            </a:fld>
            <a:endParaRPr lang="en-CA"/>
          </a:p>
        </p:txBody>
      </p:sp>
      <p:sp>
        <p:nvSpPr>
          <p:cNvPr id="3" name="Footer Placeholder 2"/>
          <p:cNvSpPr>
            <a:spLocks noGrp="1"/>
          </p:cNvSpPr>
          <p:nvPr>
            <p:ph type="ftr" sz="quarter" idx="11"/>
          </p:nvPr>
        </p:nvSpPr>
        <p:spPr/>
        <p:txBody>
          <a:bodyPr/>
          <a:lstStyle>
            <a:extLst/>
          </a:lstStyle>
          <a:p>
            <a:endParaRPr lang="en-CA"/>
          </a:p>
        </p:txBody>
      </p:sp>
      <p:sp>
        <p:nvSpPr>
          <p:cNvPr id="4" name="Slide Number Placeholder 3"/>
          <p:cNvSpPr>
            <a:spLocks noGrp="1"/>
          </p:cNvSpPr>
          <p:nvPr>
            <p:ph type="sldNum" sz="quarter" idx="12"/>
          </p:nvPr>
        </p:nvSpPr>
        <p:spPr/>
        <p:txBody>
          <a:bodyPr/>
          <a:lstStyle>
            <a:extLst/>
          </a:lstStyle>
          <a:p>
            <a:fld id="{88FEC2AF-C0A9-48CF-989E-814F95AA4BC2}"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35669C2-ED54-490B-B5EE-68FE7DCA96C0}" type="datetimeFigureOut">
              <a:rPr lang="en-CA" smtClean="0"/>
              <a:t>19/03/2014</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88FEC2AF-C0A9-48CF-989E-814F95AA4BC2}" type="slidenum">
              <a:rPr lang="en-CA" smtClean="0"/>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35669C2-ED54-490B-B5EE-68FE7DCA96C0}" type="datetimeFigureOut">
              <a:rPr lang="en-CA" smtClean="0"/>
              <a:t>19/03/2014</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88FEC2AF-C0A9-48CF-989E-814F95AA4BC2}" type="slidenum">
              <a:rPr lang="en-CA" smtClean="0"/>
              <a:t>‹#›</a:t>
            </a:fld>
            <a:endParaRPr lang="en-CA"/>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35669C2-ED54-490B-B5EE-68FE7DCA96C0}" type="datetimeFigureOut">
              <a:rPr lang="en-CA" smtClean="0"/>
              <a:t>19/03/2014</a:t>
            </a:fld>
            <a:endParaRPr lang="en-CA"/>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CA"/>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8FEC2AF-C0A9-48CF-989E-814F95AA4BC2}"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l"/>
            <a:r>
              <a:rPr lang="en-CA" sz="4800" dirty="0" smtClean="0"/>
              <a:t/>
            </a:r>
            <a:br>
              <a:rPr lang="en-CA" sz="4800" dirty="0" smtClean="0"/>
            </a:br>
            <a:r>
              <a:rPr lang="en-CA" sz="4800" dirty="0"/>
              <a:t/>
            </a:r>
            <a:br>
              <a:rPr lang="en-CA" sz="4800" dirty="0"/>
            </a:br>
            <a:r>
              <a:rPr lang="en-CA" sz="4800" dirty="0" smtClean="0"/>
              <a:t/>
            </a:r>
            <a:br>
              <a:rPr lang="en-CA" sz="4800" dirty="0" smtClean="0"/>
            </a:br>
            <a:r>
              <a:rPr lang="en-CA" sz="4800" dirty="0" smtClean="0"/>
              <a:t>What </a:t>
            </a:r>
            <a:r>
              <a:rPr lang="en-CA" sz="4800" dirty="0"/>
              <a:t>do you say when you are comforting a grammar </a:t>
            </a:r>
            <a:r>
              <a:rPr lang="en-CA" sz="4800" dirty="0" smtClean="0"/>
              <a:t>‘</a:t>
            </a:r>
            <a:r>
              <a:rPr lang="en-CA" sz="4800" dirty="0" err="1" smtClean="0"/>
              <a:t>nazi</a:t>
            </a:r>
            <a:r>
              <a:rPr lang="en-CA" sz="4800" dirty="0" smtClean="0"/>
              <a:t>’? </a:t>
            </a:r>
            <a:r>
              <a:rPr lang="en-CA" sz="4800" dirty="0"/>
              <a:t/>
            </a:r>
            <a:br>
              <a:rPr lang="en-CA" sz="4800" dirty="0"/>
            </a:br>
            <a:endParaRPr lang="en-CA" sz="4800" dirty="0"/>
          </a:p>
        </p:txBody>
      </p:sp>
      <p:sp>
        <p:nvSpPr>
          <p:cNvPr id="3" name="Subtitle 2"/>
          <p:cNvSpPr>
            <a:spLocks noGrp="1"/>
          </p:cNvSpPr>
          <p:nvPr>
            <p:ph type="subTitle" idx="1"/>
          </p:nvPr>
        </p:nvSpPr>
        <p:spPr/>
        <p:txBody>
          <a:bodyPr>
            <a:noAutofit/>
          </a:bodyPr>
          <a:lstStyle/>
          <a:p>
            <a:r>
              <a:rPr lang="en-CA" sz="3600" dirty="0" smtClean="0">
                <a:solidFill>
                  <a:schemeClr val="tx1"/>
                </a:solidFill>
              </a:rPr>
              <a:t>A: There, Their, They're </a:t>
            </a:r>
            <a:br>
              <a:rPr lang="en-CA" sz="3600" dirty="0" smtClean="0">
                <a:solidFill>
                  <a:schemeClr val="tx1"/>
                </a:solidFill>
              </a:rPr>
            </a:br>
            <a:endParaRPr lang="en-CA" sz="3600" dirty="0">
              <a:solidFill>
                <a:schemeClr val="tx1"/>
              </a:solidFill>
            </a:endParaRPr>
          </a:p>
        </p:txBody>
      </p:sp>
    </p:spTree>
    <p:extLst>
      <p:ext uri="{BB962C8B-B14F-4D97-AF65-F5344CB8AC3E}">
        <p14:creationId xmlns:p14="http://schemas.microsoft.com/office/powerpoint/2010/main" val="249250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CA" dirty="0" smtClean="0"/>
              <a:t>The literacy test is hard for some students even though they passed it.</a:t>
            </a:r>
            <a:endParaRPr lang="en-CA" dirty="0"/>
          </a:p>
        </p:txBody>
      </p:sp>
      <p:sp>
        <p:nvSpPr>
          <p:cNvPr id="9" name="Text Placeholder 8"/>
          <p:cNvSpPr>
            <a:spLocks noGrp="1"/>
          </p:cNvSpPr>
          <p:nvPr>
            <p:ph type="body" sz="half" idx="2"/>
          </p:nvPr>
        </p:nvSpPr>
        <p:spPr/>
        <p:txBody>
          <a:bodyPr>
            <a:normAutofit lnSpcReduction="10000"/>
          </a:bodyPr>
          <a:lstStyle/>
          <a:p>
            <a:r>
              <a:rPr lang="en-CA" sz="3200" dirty="0" smtClean="0"/>
              <a:t>Match  your verb tenses! Don’t switch tenses from past to present! </a:t>
            </a:r>
            <a:endParaRPr lang="en-CA" sz="3200" dirty="0"/>
          </a:p>
        </p:txBody>
      </p:sp>
      <p:sp>
        <p:nvSpPr>
          <p:cNvPr id="8" name="Picture Placeholder 7"/>
          <p:cNvSpPr>
            <a:spLocks noGrp="1"/>
          </p:cNvSpPr>
          <p:nvPr>
            <p:ph type="pic" idx="1"/>
          </p:nvPr>
        </p:nvSpPr>
        <p:spPr/>
      </p:sp>
      <p:pic>
        <p:nvPicPr>
          <p:cNvPr id="3074" name="Picture 2" descr="http://25.media.tumblr.com/tumblr_m1pj4w8jAo1rp7odgo1_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3447" y="980728"/>
            <a:ext cx="3324225" cy="3124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9225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02920" y="1556792"/>
            <a:ext cx="8183880" cy="4478248"/>
          </a:xfrm>
        </p:spPr>
        <p:txBody>
          <a:bodyPr>
            <a:normAutofit fontScale="90000"/>
          </a:bodyPr>
          <a:lstStyle/>
          <a:p>
            <a:r>
              <a:rPr lang="en-CA" dirty="0" smtClean="0"/>
              <a:t>(1)The Writers’ Guild is a group of writers from the Hamilton area who meet to share their writing. (2) When the club was formed, it includes mostly older people who enjoyed writing for fun. (3)Now, the Writers’ Guild has members from all age groups, who help each other write with interesting perspectives.</a:t>
            </a:r>
            <a:endParaRPr lang="en-CA" dirty="0"/>
          </a:p>
        </p:txBody>
      </p:sp>
      <p:sp>
        <p:nvSpPr>
          <p:cNvPr id="8" name="Content Placeholder 7"/>
          <p:cNvSpPr>
            <a:spLocks noGrp="1"/>
          </p:cNvSpPr>
          <p:nvPr>
            <p:ph idx="1"/>
          </p:nvPr>
        </p:nvSpPr>
        <p:spPr>
          <a:xfrm>
            <a:off x="502920" y="530352"/>
            <a:ext cx="8183880" cy="666400"/>
          </a:xfrm>
        </p:spPr>
        <p:txBody>
          <a:bodyPr/>
          <a:lstStyle/>
          <a:p>
            <a:r>
              <a:rPr lang="en-CA" dirty="0" smtClean="0"/>
              <a:t>Which of the sentences needs revision?</a:t>
            </a:r>
            <a:endParaRPr lang="en-CA" dirty="0"/>
          </a:p>
        </p:txBody>
      </p:sp>
    </p:spTree>
    <p:extLst>
      <p:ext uri="{BB962C8B-B14F-4D97-AF65-F5344CB8AC3E}">
        <p14:creationId xmlns:p14="http://schemas.microsoft.com/office/powerpoint/2010/main" val="2270643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CA" sz="4800" dirty="0" smtClean="0"/>
              <a:t>Which verb tenses are used correctly?</a:t>
            </a:r>
            <a:endParaRPr lang="en-CA" sz="4800" dirty="0"/>
          </a:p>
        </p:txBody>
      </p:sp>
      <p:sp>
        <p:nvSpPr>
          <p:cNvPr id="5" name="Content Placeholder 4"/>
          <p:cNvSpPr>
            <a:spLocks noGrp="1"/>
          </p:cNvSpPr>
          <p:nvPr>
            <p:ph sz="half" idx="1"/>
          </p:nvPr>
        </p:nvSpPr>
        <p:spPr/>
        <p:txBody>
          <a:bodyPr>
            <a:noAutofit/>
          </a:bodyPr>
          <a:lstStyle/>
          <a:p>
            <a:pPr marL="0" indent="0">
              <a:buNone/>
            </a:pPr>
            <a:r>
              <a:rPr lang="en-CA" sz="2800" dirty="0"/>
              <a:t>The people at the movies enjoy eating popcorn, to relax in comfortable chairs, and lose themselves in the story on the screen</a:t>
            </a:r>
            <a:r>
              <a:rPr lang="en-CA" sz="3200" dirty="0"/>
              <a:t>.</a:t>
            </a:r>
          </a:p>
        </p:txBody>
      </p:sp>
      <p:sp>
        <p:nvSpPr>
          <p:cNvPr id="6" name="Content Placeholder 5"/>
          <p:cNvSpPr>
            <a:spLocks noGrp="1"/>
          </p:cNvSpPr>
          <p:nvPr>
            <p:ph sz="half" idx="2"/>
          </p:nvPr>
        </p:nvSpPr>
        <p:spPr/>
        <p:txBody>
          <a:bodyPr>
            <a:normAutofit lnSpcReduction="10000"/>
          </a:bodyPr>
          <a:lstStyle/>
          <a:p>
            <a:pPr marL="0" indent="0">
              <a:buNone/>
            </a:pPr>
            <a:r>
              <a:rPr lang="en-CA" sz="3200" dirty="0"/>
              <a:t>The people at the movies enjoy eating popcorn, relaxing in comfortable chairs, and losing themselves in the story on the screen.</a:t>
            </a:r>
          </a:p>
          <a:p>
            <a:endParaRPr lang="en-CA" dirty="0"/>
          </a:p>
        </p:txBody>
      </p:sp>
    </p:spTree>
    <p:extLst>
      <p:ext uri="{BB962C8B-B14F-4D97-AF65-F5344CB8AC3E}">
        <p14:creationId xmlns:p14="http://schemas.microsoft.com/office/powerpoint/2010/main" val="26314230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Text Placeholder 2"/>
          <p:cNvSpPr>
            <a:spLocks noGrp="1"/>
          </p:cNvSpPr>
          <p:nvPr>
            <p:ph type="body" idx="1"/>
          </p:nvPr>
        </p:nvSpPr>
        <p:spPr>
          <a:xfrm>
            <a:off x="607224" y="579438"/>
            <a:ext cx="3931920" cy="1697434"/>
          </a:xfrm>
        </p:spPr>
        <p:txBody>
          <a:bodyPr>
            <a:normAutofit fontScale="92500" lnSpcReduction="10000"/>
          </a:bodyPr>
          <a:lstStyle/>
          <a:p>
            <a:r>
              <a:rPr lang="en-CA" dirty="0" smtClean="0"/>
              <a:t>Quotations are used when someone is speaking. Put END punctuation INSIDE the quotation marks.  </a:t>
            </a:r>
            <a:endParaRPr lang="en-CA" dirty="0"/>
          </a:p>
        </p:txBody>
      </p:sp>
      <p:sp>
        <p:nvSpPr>
          <p:cNvPr id="4" name="Text Placeholder 3"/>
          <p:cNvSpPr>
            <a:spLocks noGrp="1"/>
          </p:cNvSpPr>
          <p:nvPr>
            <p:ph type="body" sz="half" idx="3"/>
          </p:nvPr>
        </p:nvSpPr>
        <p:spPr>
          <a:xfrm>
            <a:off x="4652169" y="579438"/>
            <a:ext cx="3931920" cy="2633538"/>
          </a:xfrm>
        </p:spPr>
        <p:txBody>
          <a:bodyPr>
            <a:normAutofit/>
          </a:bodyPr>
          <a:lstStyle/>
          <a:p>
            <a:r>
              <a:rPr lang="en-CA" dirty="0" smtClean="0"/>
              <a:t>If there is no end punctuation at the end of the first bit of speech, do not capitalize the next bit of speech.</a:t>
            </a:r>
            <a:endParaRPr lang="en-CA" dirty="0"/>
          </a:p>
        </p:txBody>
      </p:sp>
      <p:sp>
        <p:nvSpPr>
          <p:cNvPr id="5" name="Content Placeholder 4"/>
          <p:cNvSpPr>
            <a:spLocks noGrp="1"/>
          </p:cNvSpPr>
          <p:nvPr>
            <p:ph sz="quarter" idx="2"/>
          </p:nvPr>
        </p:nvSpPr>
        <p:spPr>
          <a:xfrm>
            <a:off x="607224" y="2132856"/>
            <a:ext cx="3931920" cy="3384376"/>
          </a:xfrm>
        </p:spPr>
        <p:txBody>
          <a:bodyPr>
            <a:normAutofit fontScale="70000" lnSpcReduction="20000"/>
          </a:bodyPr>
          <a:lstStyle/>
          <a:p>
            <a:r>
              <a:rPr lang="en-CA" sz="3300" dirty="0" smtClean="0"/>
              <a:t>“When are you leaving?” Sara asked.</a:t>
            </a:r>
          </a:p>
          <a:p>
            <a:endParaRPr lang="en-CA" sz="3300" dirty="0"/>
          </a:p>
          <a:p>
            <a:r>
              <a:rPr lang="en-CA" sz="3300" dirty="0" smtClean="0"/>
              <a:t>“When are you leaving?” Sara asked. “We will go after you.”</a:t>
            </a:r>
          </a:p>
          <a:p>
            <a:endParaRPr lang="en-CA" dirty="0"/>
          </a:p>
          <a:p>
            <a:pPr marL="0" indent="0">
              <a:buNone/>
            </a:pPr>
            <a:r>
              <a:rPr lang="en-CA" dirty="0" smtClean="0"/>
              <a:t> (if there is END punctuation in the first part of the speech, put the next section in capitals)</a:t>
            </a:r>
          </a:p>
          <a:p>
            <a:endParaRPr lang="en-CA" dirty="0"/>
          </a:p>
        </p:txBody>
      </p:sp>
      <p:sp>
        <p:nvSpPr>
          <p:cNvPr id="6" name="Content Placeholder 5"/>
          <p:cNvSpPr>
            <a:spLocks noGrp="1"/>
          </p:cNvSpPr>
          <p:nvPr>
            <p:ph sz="quarter" idx="4"/>
          </p:nvPr>
        </p:nvSpPr>
        <p:spPr>
          <a:xfrm>
            <a:off x="4652169" y="2996952"/>
            <a:ext cx="3931920" cy="2808311"/>
          </a:xfrm>
        </p:spPr>
        <p:txBody>
          <a:bodyPr>
            <a:normAutofit fontScale="85000" lnSpcReduction="10000"/>
          </a:bodyPr>
          <a:lstStyle/>
          <a:p>
            <a:pPr marL="0" indent="0">
              <a:buNone/>
            </a:pPr>
            <a:r>
              <a:rPr lang="en-CA" dirty="0" smtClean="0"/>
              <a:t>“After you leave,” Sara said, “we will go, too.” </a:t>
            </a:r>
          </a:p>
          <a:p>
            <a:pPr marL="0" indent="0">
              <a:buNone/>
            </a:pPr>
            <a:endParaRPr lang="en-CA" dirty="0"/>
          </a:p>
          <a:p>
            <a:pPr marL="0" indent="0">
              <a:buNone/>
            </a:pPr>
            <a:r>
              <a:rPr lang="en-CA" dirty="0" smtClean="0"/>
              <a:t> *note the comma here after said- it is outside the quotation marks and there is no capital as the sentence continues on from before the name tag. (Sara said)</a:t>
            </a:r>
            <a:endParaRPr lang="en-CA" dirty="0"/>
          </a:p>
        </p:txBody>
      </p:sp>
    </p:spTree>
    <p:extLst>
      <p:ext uri="{BB962C8B-B14F-4D97-AF65-F5344CB8AC3E}">
        <p14:creationId xmlns:p14="http://schemas.microsoft.com/office/powerpoint/2010/main" val="2853740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332656"/>
            <a:ext cx="7772400" cy="1656184"/>
          </a:xfrm>
        </p:spPr>
        <p:txBody>
          <a:bodyPr/>
          <a:lstStyle/>
          <a:p>
            <a:pPr algn="l"/>
            <a:r>
              <a:rPr lang="en-CA" dirty="0" smtClean="0"/>
              <a:t>When do we use </a:t>
            </a:r>
            <a:r>
              <a:rPr lang="en-CA" dirty="0" smtClean="0">
                <a:solidFill>
                  <a:schemeClr val="bg2">
                    <a:lumMod val="10000"/>
                  </a:schemeClr>
                </a:solidFill>
              </a:rPr>
              <a:t>there, their, or they’re?</a:t>
            </a:r>
            <a:endParaRPr lang="en-CA" dirty="0">
              <a:solidFill>
                <a:schemeClr val="bg2">
                  <a:lumMod val="10000"/>
                </a:schemeClr>
              </a:solidFill>
            </a:endParaRPr>
          </a:p>
        </p:txBody>
      </p:sp>
      <p:sp>
        <p:nvSpPr>
          <p:cNvPr id="3" name="Subtitle 2"/>
          <p:cNvSpPr>
            <a:spLocks noGrp="1"/>
          </p:cNvSpPr>
          <p:nvPr>
            <p:ph type="subTitle" idx="1"/>
          </p:nvPr>
        </p:nvSpPr>
        <p:spPr>
          <a:xfrm>
            <a:off x="251520" y="1916832"/>
            <a:ext cx="8568952" cy="4464496"/>
          </a:xfrm>
        </p:spPr>
        <p:txBody>
          <a:bodyPr>
            <a:normAutofit/>
          </a:bodyPr>
          <a:lstStyle/>
          <a:p>
            <a:pPr algn="l"/>
            <a:r>
              <a:rPr lang="en-CA" sz="3600" dirty="0" smtClean="0"/>
              <a:t>There is used when referring to a place: “The bookstore is over there.</a:t>
            </a:r>
          </a:p>
          <a:p>
            <a:pPr algn="l"/>
            <a:r>
              <a:rPr lang="en-CA" sz="3600" dirty="0" smtClean="0"/>
              <a:t>Their means something belongs to a group of people: “Their house is blue.”</a:t>
            </a:r>
          </a:p>
          <a:p>
            <a:pPr algn="l"/>
            <a:r>
              <a:rPr lang="en-CA" sz="3600" dirty="0" smtClean="0"/>
              <a:t>They’re is a shortened form of “They are”: “They are going home.”</a:t>
            </a:r>
          </a:p>
          <a:p>
            <a:pPr algn="l"/>
            <a:endParaRPr lang="en-CA" sz="3600" dirty="0"/>
          </a:p>
        </p:txBody>
      </p:sp>
    </p:spTree>
    <p:extLst>
      <p:ext uri="{BB962C8B-B14F-4D97-AF65-F5344CB8AC3E}">
        <p14:creationId xmlns:p14="http://schemas.microsoft.com/office/powerpoint/2010/main" val="579901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Which is it: there, their or they’re?</a:t>
            </a:r>
            <a:endParaRPr lang="en-CA" dirty="0"/>
          </a:p>
        </p:txBody>
      </p:sp>
      <p:sp>
        <p:nvSpPr>
          <p:cNvPr id="3" name="Content Placeholder 2"/>
          <p:cNvSpPr>
            <a:spLocks noGrp="1"/>
          </p:cNvSpPr>
          <p:nvPr>
            <p:ph idx="1"/>
          </p:nvPr>
        </p:nvSpPr>
        <p:spPr/>
        <p:txBody>
          <a:bodyPr>
            <a:normAutofit lnSpcReduction="10000"/>
          </a:bodyPr>
          <a:lstStyle/>
          <a:p>
            <a:r>
              <a:rPr lang="en-CA" dirty="0" smtClean="0"/>
              <a:t>Which is correct?</a:t>
            </a:r>
          </a:p>
          <a:p>
            <a:endParaRPr lang="en-CA" dirty="0"/>
          </a:p>
          <a:p>
            <a:r>
              <a:rPr lang="en-CA" dirty="0" smtClean="0"/>
              <a:t>I am going there after school.</a:t>
            </a:r>
          </a:p>
          <a:p>
            <a:endParaRPr lang="en-CA" dirty="0"/>
          </a:p>
          <a:p>
            <a:r>
              <a:rPr lang="en-CA" dirty="0" smtClean="0"/>
              <a:t>Their coming with me.</a:t>
            </a:r>
          </a:p>
          <a:p>
            <a:endParaRPr lang="en-CA" dirty="0"/>
          </a:p>
          <a:p>
            <a:r>
              <a:rPr lang="en-CA" dirty="0" smtClean="0"/>
              <a:t>They’re hats are on the bench.</a:t>
            </a:r>
          </a:p>
          <a:p>
            <a:endParaRPr lang="en-CA" dirty="0"/>
          </a:p>
          <a:p>
            <a:r>
              <a:rPr lang="en-CA" dirty="0" smtClean="0"/>
              <a:t>Their cars are parked outside.</a:t>
            </a:r>
            <a:endParaRPr lang="en-CA" dirty="0"/>
          </a:p>
        </p:txBody>
      </p:sp>
    </p:spTree>
    <p:extLst>
      <p:ext uri="{BB962C8B-B14F-4D97-AF65-F5344CB8AC3E}">
        <p14:creationId xmlns:p14="http://schemas.microsoft.com/office/powerpoint/2010/main" val="1175836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685880"/>
          </a:xfrm>
        </p:spPr>
        <p:txBody>
          <a:bodyPr>
            <a:normAutofit fontScale="90000"/>
          </a:bodyPr>
          <a:lstStyle/>
          <a:p>
            <a:pPr algn="ctr"/>
            <a:r>
              <a:rPr lang="en-CA" dirty="0" smtClean="0"/>
              <a:t>An apostrophe ‘ means a)   possession- that something belongs to someone:  “Jon’s phone” or “</a:t>
            </a:r>
            <a:r>
              <a:rPr lang="en-CA" dirty="0" err="1" smtClean="0"/>
              <a:t>Anmol’s</a:t>
            </a:r>
            <a:r>
              <a:rPr lang="en-CA" dirty="0" smtClean="0"/>
              <a:t> hat”</a:t>
            </a:r>
            <a:endParaRPr lang="en-CA" dirty="0"/>
          </a:p>
        </p:txBody>
      </p:sp>
      <p:sp>
        <p:nvSpPr>
          <p:cNvPr id="3" name="Content Placeholder 2"/>
          <p:cNvSpPr>
            <a:spLocks noGrp="1"/>
          </p:cNvSpPr>
          <p:nvPr>
            <p:ph idx="1"/>
          </p:nvPr>
        </p:nvSpPr>
        <p:spPr/>
        <p:txBody>
          <a:bodyPr/>
          <a:lstStyle/>
          <a:p>
            <a:endParaRPr lang="en-CA" dirty="0"/>
          </a:p>
        </p:txBody>
      </p:sp>
      <p:pic>
        <p:nvPicPr>
          <p:cNvPr id="1026" name="Picture 2" descr="http://adultesljobs.com/wp-content/uploads/2013/01/funny-punctu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5935" y="404664"/>
            <a:ext cx="7056784" cy="4104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968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22376" y="548680"/>
            <a:ext cx="7772400" cy="3100326"/>
          </a:xfrm>
        </p:spPr>
        <p:txBody>
          <a:bodyPr/>
          <a:lstStyle/>
          <a:p>
            <a:pPr algn="l"/>
            <a:r>
              <a:rPr lang="en-CA" dirty="0" smtClean="0"/>
              <a:t>An apostrophe also means two words have been contracted, shortened into ONE</a:t>
            </a:r>
            <a:endParaRPr lang="en-CA" dirty="0"/>
          </a:p>
        </p:txBody>
      </p:sp>
      <p:sp>
        <p:nvSpPr>
          <p:cNvPr id="5" name="Subtitle 4"/>
          <p:cNvSpPr>
            <a:spLocks noGrp="1"/>
          </p:cNvSpPr>
          <p:nvPr>
            <p:ph type="subTitle" idx="1"/>
          </p:nvPr>
        </p:nvSpPr>
        <p:spPr>
          <a:xfrm>
            <a:off x="827584" y="3645024"/>
            <a:ext cx="7772400" cy="2592288"/>
          </a:xfrm>
        </p:spPr>
        <p:txBody>
          <a:bodyPr>
            <a:normAutofit fontScale="85000" lnSpcReduction="20000"/>
          </a:bodyPr>
          <a:lstStyle/>
          <a:p>
            <a:pPr algn="l"/>
            <a:r>
              <a:rPr lang="en-CA" sz="4800" dirty="0" smtClean="0"/>
              <a:t>They’re= They are</a:t>
            </a:r>
          </a:p>
          <a:p>
            <a:pPr algn="l"/>
            <a:r>
              <a:rPr lang="en-CA" sz="4800" dirty="0" smtClean="0"/>
              <a:t>There’s= There is</a:t>
            </a:r>
          </a:p>
          <a:p>
            <a:pPr algn="l"/>
            <a:r>
              <a:rPr lang="en-CA" sz="4800" dirty="0" smtClean="0"/>
              <a:t>Don’t= Do not</a:t>
            </a:r>
          </a:p>
          <a:p>
            <a:pPr algn="l"/>
            <a:r>
              <a:rPr lang="en-CA" sz="4800" dirty="0" smtClean="0"/>
              <a:t>Jon’s going home= Jon is going home</a:t>
            </a:r>
          </a:p>
        </p:txBody>
      </p:sp>
    </p:spTree>
    <p:extLst>
      <p:ext uri="{BB962C8B-B14F-4D97-AF65-F5344CB8AC3E}">
        <p14:creationId xmlns:p14="http://schemas.microsoft.com/office/powerpoint/2010/main" val="228430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22376" y="620688"/>
            <a:ext cx="7772400" cy="1512168"/>
          </a:xfrm>
        </p:spPr>
        <p:txBody>
          <a:bodyPr>
            <a:normAutofit/>
          </a:bodyPr>
          <a:lstStyle/>
          <a:p>
            <a:pPr algn="l"/>
            <a:r>
              <a:rPr lang="en-CA" dirty="0" smtClean="0"/>
              <a:t>Which sentences use apostrophes correctly?</a:t>
            </a:r>
            <a:endParaRPr lang="en-CA" dirty="0"/>
          </a:p>
        </p:txBody>
      </p:sp>
      <p:sp>
        <p:nvSpPr>
          <p:cNvPr id="5" name="Subtitle 4"/>
          <p:cNvSpPr>
            <a:spLocks noGrp="1"/>
          </p:cNvSpPr>
          <p:nvPr>
            <p:ph type="subTitle" idx="1"/>
          </p:nvPr>
        </p:nvSpPr>
        <p:spPr>
          <a:xfrm>
            <a:off x="722376" y="1988840"/>
            <a:ext cx="8674160" cy="4392488"/>
          </a:xfrm>
        </p:spPr>
        <p:txBody>
          <a:bodyPr>
            <a:normAutofit/>
          </a:bodyPr>
          <a:lstStyle/>
          <a:p>
            <a:pPr algn="l"/>
            <a:endParaRPr lang="en-CA" sz="4000" dirty="0" smtClean="0"/>
          </a:p>
          <a:p>
            <a:pPr algn="l"/>
            <a:r>
              <a:rPr lang="en-CA" sz="4000" dirty="0" smtClean="0"/>
              <a:t>1.He’s going to Annas house.</a:t>
            </a:r>
          </a:p>
          <a:p>
            <a:pPr algn="l"/>
            <a:r>
              <a:rPr lang="en-CA" sz="4000" dirty="0" smtClean="0"/>
              <a:t>2. There having fun.</a:t>
            </a:r>
          </a:p>
          <a:p>
            <a:pPr algn="l"/>
            <a:r>
              <a:rPr lang="en-CA" sz="4000" dirty="0" smtClean="0"/>
              <a:t>3. Schools out for the summer. </a:t>
            </a:r>
          </a:p>
          <a:p>
            <a:pPr algn="l"/>
            <a:r>
              <a:rPr lang="en-CA" sz="4000" dirty="0" smtClean="0"/>
              <a:t>4. They’re at the movies’.</a:t>
            </a:r>
          </a:p>
          <a:p>
            <a:pPr algn="l"/>
            <a:r>
              <a:rPr lang="en-CA" sz="4000" dirty="0" smtClean="0"/>
              <a:t>5.  Ravs basketball is on the floor. </a:t>
            </a:r>
            <a:endParaRPr lang="en-CA" sz="4000" dirty="0"/>
          </a:p>
        </p:txBody>
      </p:sp>
    </p:spTree>
    <p:extLst>
      <p:ext uri="{BB962C8B-B14F-4D97-AF65-F5344CB8AC3E}">
        <p14:creationId xmlns:p14="http://schemas.microsoft.com/office/powerpoint/2010/main" val="2478575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a:xfrm>
            <a:off x="960120" y="908720"/>
            <a:ext cx="8183880" cy="4187952"/>
          </a:xfrm>
        </p:spPr>
        <p:txBody>
          <a:bodyPr/>
          <a:lstStyle/>
          <a:p>
            <a:endParaRPr lang="en-CA" dirty="0"/>
          </a:p>
        </p:txBody>
      </p:sp>
      <p:pic>
        <p:nvPicPr>
          <p:cNvPr id="2052" name="Picture 4" descr="https://encrypted-tbn2.gstatic.com/images?q=tbn:ANd9GcRKWUnIVQ6AmBvJeloy6PZho23_TAXdIyQ_IXf3XLZgPilcg5eUn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633175"/>
            <a:ext cx="7925311" cy="5256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586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CA"/>
          </a:p>
        </p:txBody>
      </p:sp>
      <p:sp>
        <p:nvSpPr>
          <p:cNvPr id="5" name="Text Placeholder 4"/>
          <p:cNvSpPr>
            <a:spLocks noGrp="1"/>
          </p:cNvSpPr>
          <p:nvPr>
            <p:ph type="body" idx="1"/>
          </p:nvPr>
        </p:nvSpPr>
        <p:spPr/>
        <p:txBody>
          <a:bodyPr>
            <a:normAutofit fontScale="92500" lnSpcReduction="10000"/>
          </a:bodyPr>
          <a:lstStyle/>
          <a:p>
            <a:r>
              <a:rPr lang="en-CA" dirty="0" smtClean="0"/>
              <a:t>Commas go around “extra” information</a:t>
            </a:r>
            <a:endParaRPr lang="en-CA" dirty="0"/>
          </a:p>
        </p:txBody>
      </p:sp>
      <p:sp>
        <p:nvSpPr>
          <p:cNvPr id="7" name="Text Placeholder 6"/>
          <p:cNvSpPr>
            <a:spLocks noGrp="1"/>
          </p:cNvSpPr>
          <p:nvPr>
            <p:ph type="body" sz="half" idx="3"/>
          </p:nvPr>
        </p:nvSpPr>
        <p:spPr/>
        <p:txBody>
          <a:bodyPr>
            <a:normAutofit fontScale="70000" lnSpcReduction="20000"/>
          </a:bodyPr>
          <a:lstStyle/>
          <a:p>
            <a:r>
              <a:rPr lang="en-CA" dirty="0" smtClean="0"/>
              <a:t>Commas go where a pause is needed, after or before a clause</a:t>
            </a:r>
            <a:endParaRPr lang="en-CA" dirty="0"/>
          </a:p>
        </p:txBody>
      </p:sp>
      <p:sp>
        <p:nvSpPr>
          <p:cNvPr id="6" name="Content Placeholder 5"/>
          <p:cNvSpPr>
            <a:spLocks noGrp="1"/>
          </p:cNvSpPr>
          <p:nvPr>
            <p:ph sz="quarter" idx="2"/>
          </p:nvPr>
        </p:nvSpPr>
        <p:spPr>
          <a:xfrm>
            <a:off x="607224" y="1447800"/>
            <a:ext cx="3931920" cy="4789512"/>
          </a:xfrm>
        </p:spPr>
        <p:txBody>
          <a:bodyPr>
            <a:normAutofit fontScale="92500"/>
          </a:bodyPr>
          <a:lstStyle/>
          <a:p>
            <a:r>
              <a:rPr lang="en-CA" dirty="0" smtClean="0"/>
              <a:t>1. Ally, the girl in the first row, is having a potluck dinner tonight.</a:t>
            </a:r>
          </a:p>
          <a:p>
            <a:r>
              <a:rPr lang="en-CA" dirty="0" smtClean="0"/>
              <a:t>2. Potlucks, dinners where everyone brings something to eat, are lots of fun.</a:t>
            </a:r>
          </a:p>
          <a:p>
            <a:r>
              <a:rPr lang="en-CA" dirty="0" smtClean="0"/>
              <a:t>3. Some cooks, who enjoy making complicated recipes, bring homemade foods like bread or curries.</a:t>
            </a:r>
            <a:endParaRPr lang="en-CA" dirty="0"/>
          </a:p>
        </p:txBody>
      </p:sp>
      <p:sp>
        <p:nvSpPr>
          <p:cNvPr id="8" name="Content Placeholder 7"/>
          <p:cNvSpPr>
            <a:spLocks noGrp="1"/>
          </p:cNvSpPr>
          <p:nvPr>
            <p:ph sz="quarter" idx="4"/>
          </p:nvPr>
        </p:nvSpPr>
        <p:spPr>
          <a:xfrm>
            <a:off x="4652169" y="1447800"/>
            <a:ext cx="3931920" cy="4645496"/>
          </a:xfrm>
        </p:spPr>
        <p:txBody>
          <a:bodyPr>
            <a:normAutofit/>
          </a:bodyPr>
          <a:lstStyle/>
          <a:p>
            <a:r>
              <a:rPr lang="en-CA" sz="2800" dirty="0" smtClean="0"/>
              <a:t>When cooking for others, you should find out if anyone is vegetarian.</a:t>
            </a:r>
          </a:p>
          <a:p>
            <a:r>
              <a:rPr lang="en-CA" sz="2800" dirty="0" smtClean="0"/>
              <a:t>Vegetarians are fine eating only salad, because they don’t want to impose on their hosts</a:t>
            </a:r>
            <a:r>
              <a:rPr lang="en-CA" dirty="0" smtClean="0"/>
              <a:t>.</a:t>
            </a:r>
            <a:endParaRPr lang="en-CA" dirty="0"/>
          </a:p>
        </p:txBody>
      </p:sp>
    </p:spTree>
    <p:extLst>
      <p:ext uri="{BB962C8B-B14F-4D97-AF65-F5344CB8AC3E}">
        <p14:creationId xmlns:p14="http://schemas.microsoft.com/office/powerpoint/2010/main" val="1093006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Text Placeholder 2"/>
          <p:cNvSpPr>
            <a:spLocks noGrp="1"/>
          </p:cNvSpPr>
          <p:nvPr>
            <p:ph type="body" idx="1"/>
          </p:nvPr>
        </p:nvSpPr>
        <p:spPr/>
        <p:txBody>
          <a:bodyPr>
            <a:normAutofit fontScale="92500" lnSpcReduction="10000"/>
          </a:bodyPr>
          <a:lstStyle/>
          <a:p>
            <a:r>
              <a:rPr lang="en-CA" dirty="0" smtClean="0"/>
              <a:t>Commas go after transition words</a:t>
            </a:r>
          </a:p>
        </p:txBody>
      </p:sp>
      <p:sp>
        <p:nvSpPr>
          <p:cNvPr id="4" name="Text Placeholder 3"/>
          <p:cNvSpPr>
            <a:spLocks noGrp="1"/>
          </p:cNvSpPr>
          <p:nvPr>
            <p:ph type="body" sz="half" idx="3"/>
          </p:nvPr>
        </p:nvSpPr>
        <p:spPr/>
        <p:txBody>
          <a:bodyPr>
            <a:normAutofit fontScale="92500" lnSpcReduction="10000"/>
          </a:bodyPr>
          <a:lstStyle/>
          <a:p>
            <a:r>
              <a:rPr lang="en-CA" dirty="0" smtClean="0"/>
              <a:t>Commas go in between items in a list.</a:t>
            </a:r>
          </a:p>
          <a:p>
            <a:endParaRPr lang="en-CA" dirty="0"/>
          </a:p>
        </p:txBody>
      </p:sp>
      <p:sp>
        <p:nvSpPr>
          <p:cNvPr id="5" name="Content Placeholder 4"/>
          <p:cNvSpPr>
            <a:spLocks noGrp="1"/>
          </p:cNvSpPr>
          <p:nvPr>
            <p:ph sz="quarter" idx="2"/>
          </p:nvPr>
        </p:nvSpPr>
        <p:spPr>
          <a:xfrm>
            <a:off x="607224" y="1447800"/>
            <a:ext cx="3931920" cy="4573488"/>
          </a:xfrm>
        </p:spPr>
        <p:txBody>
          <a:bodyPr>
            <a:normAutofit/>
          </a:bodyPr>
          <a:lstStyle/>
          <a:p>
            <a:pPr marL="0" indent="0">
              <a:buNone/>
            </a:pPr>
            <a:endParaRPr lang="en-CA" dirty="0"/>
          </a:p>
          <a:p>
            <a:pPr marL="0" indent="0">
              <a:buNone/>
            </a:pPr>
            <a:r>
              <a:rPr lang="en-CA" dirty="0" smtClean="0"/>
              <a:t>First, we are reviewing grammar.</a:t>
            </a:r>
          </a:p>
          <a:p>
            <a:pPr marL="0" indent="0">
              <a:buNone/>
            </a:pPr>
            <a:endParaRPr lang="en-CA" dirty="0"/>
          </a:p>
          <a:p>
            <a:pPr marL="0" indent="0">
              <a:buNone/>
            </a:pPr>
            <a:r>
              <a:rPr lang="en-CA" dirty="0" smtClean="0"/>
              <a:t>Next we will look at the series of paragraphs.</a:t>
            </a:r>
          </a:p>
          <a:p>
            <a:pPr marL="0" indent="0">
              <a:buNone/>
            </a:pPr>
            <a:endParaRPr lang="en-CA" dirty="0"/>
          </a:p>
          <a:p>
            <a:pPr marL="0" indent="0">
              <a:buNone/>
            </a:pPr>
            <a:r>
              <a:rPr lang="en-CA" dirty="0" smtClean="0"/>
              <a:t>As a final thought we will talk about feeling prepared.</a:t>
            </a:r>
            <a:endParaRPr lang="en-CA" dirty="0"/>
          </a:p>
        </p:txBody>
      </p:sp>
      <p:sp>
        <p:nvSpPr>
          <p:cNvPr id="6" name="Content Placeholder 5"/>
          <p:cNvSpPr>
            <a:spLocks noGrp="1"/>
          </p:cNvSpPr>
          <p:nvPr>
            <p:ph sz="quarter" idx="4"/>
          </p:nvPr>
        </p:nvSpPr>
        <p:spPr>
          <a:xfrm>
            <a:off x="4652169" y="1447800"/>
            <a:ext cx="3931920" cy="4573488"/>
          </a:xfrm>
        </p:spPr>
        <p:txBody>
          <a:bodyPr>
            <a:normAutofit/>
          </a:bodyPr>
          <a:lstStyle/>
          <a:p>
            <a:r>
              <a:rPr lang="en-CA" dirty="0" smtClean="0"/>
              <a:t>The night before the test you should review your notes, go to bed early, and get a good night’s sleep.</a:t>
            </a:r>
          </a:p>
          <a:p>
            <a:r>
              <a:rPr lang="en-CA" dirty="0" smtClean="0"/>
              <a:t>In the morning you should get up early eat a good breakfast and arrive at school with plenty of time.</a:t>
            </a:r>
            <a:endParaRPr lang="en-CA" dirty="0"/>
          </a:p>
        </p:txBody>
      </p:sp>
    </p:spTree>
    <p:extLst>
      <p:ext uri="{BB962C8B-B14F-4D97-AF65-F5344CB8AC3E}">
        <p14:creationId xmlns:p14="http://schemas.microsoft.com/office/powerpoint/2010/main" val="17305063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117</TotalTime>
  <Words>684</Words>
  <Application>Microsoft Office PowerPoint</Application>
  <PresentationFormat>On-screen Show (4:3)</PresentationFormat>
  <Paragraphs>63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Aspect</vt:lpstr>
      <vt:lpstr>   What do you say when you are comforting a grammar ‘nazi’?  </vt:lpstr>
      <vt:lpstr>When do we use there, their, or they’re?</vt:lpstr>
      <vt:lpstr>Which is it: there, their or they’re?</vt:lpstr>
      <vt:lpstr>An apostrophe ‘ means a)   possession- that something belongs to someone:  “Jon’s phone” or “Anmol’s hat”</vt:lpstr>
      <vt:lpstr>An apostrophe also means two words have been contracted, shortened into ONE</vt:lpstr>
      <vt:lpstr>Which sentences use apostrophes correctly?</vt:lpstr>
      <vt:lpstr>PowerPoint Presentation</vt:lpstr>
      <vt:lpstr>PowerPoint Presentation</vt:lpstr>
      <vt:lpstr>PowerPoint Presentation</vt:lpstr>
      <vt:lpstr>The literacy test is hard for some students even though they passed it.</vt:lpstr>
      <vt:lpstr>(1)The Writers’ Guild is a group of writers from the Hamilton area who meet to share their writing. (2) When the club was formed, it includes mostly older people who enjoyed writing for fun. (3)Now, the Writers’ Guild has members from all age groups, who help each other write with interesting perspectives.</vt:lpstr>
      <vt:lpstr>Which verb tenses are used correctly?</vt:lpstr>
      <vt:lpstr>PowerPoint Presentation</vt:lpstr>
    </vt:vector>
  </TitlesOfParts>
  <Company>HWDSB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you say when you are comforting a grammar nazi?</dc:title>
  <dc:creator>CHRYSTYNA MURPHY</dc:creator>
  <cp:lastModifiedBy>CHRYSTYNA MURPHY</cp:lastModifiedBy>
  <cp:revision>9</cp:revision>
  <dcterms:created xsi:type="dcterms:W3CDTF">2014-03-19T14:09:20Z</dcterms:created>
  <dcterms:modified xsi:type="dcterms:W3CDTF">2014-03-19T18:51:45Z</dcterms:modified>
</cp:coreProperties>
</file>