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sldIdLst>
    <p:sldId id="256" r:id="rId5"/>
    <p:sldId id="290" r:id="rId6"/>
    <p:sldId id="257" r:id="rId7"/>
    <p:sldId id="275" r:id="rId8"/>
    <p:sldId id="258" r:id="rId9"/>
    <p:sldId id="293" r:id="rId10"/>
    <p:sldId id="276" r:id="rId11"/>
    <p:sldId id="287" r:id="rId12"/>
    <p:sldId id="269" r:id="rId13"/>
    <p:sldId id="291" r:id="rId14"/>
    <p:sldId id="268" r:id="rId15"/>
    <p:sldId id="259" r:id="rId16"/>
    <p:sldId id="277" r:id="rId17"/>
    <p:sldId id="279" r:id="rId18"/>
    <p:sldId id="292" r:id="rId19"/>
    <p:sldId id="260" r:id="rId20"/>
    <p:sldId id="285" r:id="rId21"/>
    <p:sldId id="286" r:id="rId22"/>
    <p:sldId id="282" r:id="rId23"/>
    <p:sldId id="288" r:id="rId24"/>
    <p:sldId id="281" r:id="rId25"/>
    <p:sldId id="294" r:id="rId26"/>
    <p:sldId id="280" r:id="rId27"/>
    <p:sldId id="267" r:id="rId28"/>
    <p:sldId id="289" r:id="rId29"/>
    <p:sldId id="266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960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B7323FF-D68A-49AA-9EB9-B1B0D9D617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80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D6DF0-6862-4239-9DDE-4E21385767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28321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53B6B-B22E-4690-9BA1-9A7372CF3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76452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1B7DB-16F3-4964-976C-095114FDAA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7510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89A47-5DF5-484B-B457-7855B78A04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86887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24307E-6E2D-458C-A6C8-CAC1606E8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75211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CB3649-729B-4EA9-8C23-F19E44E160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91549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AE8261-90DA-40EE-9D63-A9314A41B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3974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DE3BA9-A86A-4C41-89F6-793775E00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36705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B5AFD-B793-4A76-AE6D-1FEB8FE539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6497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6EA3D-E8D3-41C5-8741-9615216351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11615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90086642-7876-46FF-B5BB-8A43A6E6FA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O.S.S.L.T.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Ontario Secondary School Literacy Test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dunnpastor.files.wordpress.com/2012/04/cartoontestta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50292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What Does It Involve?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65627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Reading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95400"/>
            <a:ext cx="66294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Reading</a:t>
            </a:r>
          </a:p>
          <a:p>
            <a:pPr lvl="1" eaLnBrk="1" hangingPunct="1">
              <a:defRPr/>
            </a:pPr>
            <a:r>
              <a:rPr lang="en-US"/>
              <a:t>3 styles: </a:t>
            </a:r>
          </a:p>
          <a:p>
            <a:pPr lvl="2" eaLnBrk="1" hangingPunct="1">
              <a:defRPr/>
            </a:pPr>
            <a:r>
              <a:rPr lang="en-US"/>
              <a:t>Narrative/Dialogue: tells a story</a:t>
            </a:r>
          </a:p>
          <a:p>
            <a:pPr lvl="2" eaLnBrk="1" hangingPunct="1">
              <a:defRPr/>
            </a:pPr>
            <a:r>
              <a:rPr lang="en-US"/>
              <a:t>Information/News: provides information</a:t>
            </a:r>
          </a:p>
          <a:p>
            <a:pPr lvl="2" eaLnBrk="1" hangingPunct="1">
              <a:defRPr/>
            </a:pPr>
            <a:r>
              <a:rPr lang="en-US"/>
              <a:t>Graphic: visuals, diagrams, charts</a:t>
            </a:r>
          </a:p>
          <a:p>
            <a:pPr lvl="1" eaLnBrk="1" hangingPunct="1">
              <a:defRPr/>
            </a:pPr>
            <a:r>
              <a:rPr lang="en-US"/>
              <a:t>3 questions</a:t>
            </a:r>
            <a:r>
              <a:rPr lang="en-US" sz="2400"/>
              <a:t>: </a:t>
            </a:r>
          </a:p>
          <a:p>
            <a:pPr lvl="2" eaLnBrk="1" hangingPunct="1">
              <a:defRPr/>
            </a:pPr>
            <a:r>
              <a:rPr lang="en-US" sz="2000"/>
              <a:t>Direct</a:t>
            </a:r>
          </a:p>
          <a:p>
            <a:pPr lvl="3" eaLnBrk="1" hangingPunct="1">
              <a:defRPr/>
            </a:pPr>
            <a:r>
              <a:rPr lang="en-US" sz="1600"/>
              <a:t>What you see is what you get</a:t>
            </a:r>
          </a:p>
          <a:p>
            <a:pPr lvl="2" eaLnBrk="1" hangingPunct="1">
              <a:defRPr/>
            </a:pPr>
            <a:r>
              <a:rPr lang="en-US" sz="2000"/>
              <a:t>Indirect</a:t>
            </a:r>
          </a:p>
          <a:p>
            <a:pPr lvl="3" eaLnBrk="1" hangingPunct="1">
              <a:defRPr/>
            </a:pPr>
            <a:r>
              <a:rPr lang="en-US" sz="1600"/>
              <a:t>Reading between the lines</a:t>
            </a:r>
          </a:p>
          <a:p>
            <a:pPr lvl="2" eaLnBrk="1" hangingPunct="1">
              <a:defRPr/>
            </a:pPr>
            <a:r>
              <a:rPr lang="en-US" sz="2000"/>
              <a:t>Personal Connections</a:t>
            </a:r>
          </a:p>
          <a:p>
            <a:pPr lvl="3" eaLnBrk="1" hangingPunct="1">
              <a:defRPr/>
            </a:pPr>
            <a:r>
              <a:rPr lang="en-US" sz="1600"/>
              <a:t>Relating to your own experiences</a:t>
            </a:r>
          </a:p>
          <a:p>
            <a:pPr lvl="1" eaLnBrk="1" hangingPunct="1">
              <a:defRPr/>
            </a:pPr>
            <a:r>
              <a:rPr lang="en-US" sz="2400"/>
              <a:t>Blue Jacket Example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Reading Strategies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CA" sz="2400"/>
              <a:t>look at the title, headings, captions and pictures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CA" sz="2400"/>
              <a:t>think about what you already know about the topic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CA" sz="2400"/>
              <a:t>think about what experiences you have had with the topic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CA" sz="2400"/>
              <a:t>read the questions FIRST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CA" sz="2400"/>
              <a:t>talk to yourself (in your head!  - “O.K. it’s asking WHY people like  cats” etc.)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CA" sz="2400"/>
              <a:t>picture things in your head – imagine you are watching a movie</a:t>
            </a:r>
            <a:endParaRPr lang="en-US" sz="2400"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Multiple Choice Tips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371600"/>
            <a:ext cx="6400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CA"/>
              <a:t>eliminate the “wrong” multiple choice answers</a:t>
            </a:r>
          </a:p>
          <a:p>
            <a:pPr eaLnBrk="1" hangingPunct="1">
              <a:defRPr/>
            </a:pPr>
            <a:r>
              <a:rPr lang="en-CA"/>
              <a:t>don’t get frustrated if you have to go back and look at the text – this is expected</a:t>
            </a:r>
          </a:p>
          <a:p>
            <a:pPr eaLnBrk="1" hangingPunct="1">
              <a:defRPr/>
            </a:pPr>
            <a:r>
              <a:rPr lang="en-CA"/>
              <a:t>skim and scan the selection and use your underlined or highlighted words</a:t>
            </a:r>
          </a:p>
          <a:p>
            <a:pPr eaLnBrk="1" hangingPunct="1">
              <a:defRPr/>
            </a:pPr>
            <a:r>
              <a:rPr lang="en-CA"/>
              <a:t>GUESS if you don’t know</a:t>
            </a:r>
            <a:endParaRPr lang="en-US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http://thesupermemoblog.files.wordpress.com/2011/03/multiple-choice-cartoon-elevator-butt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8600"/>
            <a:ext cx="56800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Writing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000"/>
              <a:t>News Report</a:t>
            </a:r>
          </a:p>
          <a:p>
            <a:pPr lvl="1" eaLnBrk="1" hangingPunct="1">
              <a:defRPr/>
            </a:pPr>
            <a:r>
              <a:rPr lang="en-US" sz="2600"/>
              <a:t>Write about the headline and picture</a:t>
            </a:r>
          </a:p>
          <a:p>
            <a:pPr lvl="1" eaLnBrk="1" hangingPunct="1">
              <a:defRPr/>
            </a:pPr>
            <a:r>
              <a:rPr lang="en-US" sz="2600"/>
              <a:t>Make it up but no funny business</a:t>
            </a:r>
          </a:p>
          <a:p>
            <a:pPr lvl="1" eaLnBrk="1" hangingPunct="1">
              <a:defRPr/>
            </a:pPr>
            <a:r>
              <a:rPr lang="en-US" sz="2600"/>
              <a:t>Include the 5Ws + H and quotations</a:t>
            </a:r>
          </a:p>
          <a:p>
            <a:pPr lvl="1" eaLnBrk="1" hangingPunct="1">
              <a:defRPr/>
            </a:pPr>
            <a:r>
              <a:rPr lang="en-US" sz="2600"/>
              <a:t>Write using the 3</a:t>
            </a:r>
            <a:r>
              <a:rPr lang="en-US" sz="2600" baseline="30000"/>
              <a:t>rd</a:t>
            </a:r>
            <a:r>
              <a:rPr lang="en-US" sz="2600"/>
              <a:t> person (no “I think”)</a:t>
            </a:r>
          </a:p>
          <a:p>
            <a:pPr lvl="1" eaLnBrk="1" hangingPunct="1">
              <a:defRPr/>
            </a:pPr>
            <a:r>
              <a:rPr lang="en-US" sz="2600"/>
              <a:t>Use multiple small paragraphs</a:t>
            </a:r>
          </a:p>
          <a:p>
            <a:pPr lvl="1" eaLnBrk="1" hangingPunct="1">
              <a:defRPr/>
            </a:pPr>
            <a:r>
              <a:rPr lang="en-US" sz="2600"/>
              <a:t>Fill up the space provided</a:t>
            </a:r>
          </a:p>
          <a:p>
            <a:pPr lvl="1" eaLnBrk="1" hangingPunct="1">
              <a:defRPr/>
            </a:pPr>
            <a:endParaRPr lang="en-US" sz="260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2743200" y="152400"/>
          <a:ext cx="5715000" cy="653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1945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2400"/>
                        <a:ext cx="5715000" cy="653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3124200" y="76200"/>
          <a:ext cx="5334000" cy="661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Acrobat Document" r:id="rId3" imgW="5829300" imgH="7543800" progId="AcroExch.Document.7">
                  <p:embed/>
                </p:oleObj>
              </mc:Choice>
              <mc:Fallback>
                <p:oleObj name="Acrobat Document" r:id="rId3" imgW="5829300" imgH="7543800" progId="AcroExch.Document.7">
                  <p:embed/>
                  <p:pic>
                    <p:nvPicPr>
                      <p:cNvPr id="2048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76200"/>
                        <a:ext cx="5334000" cy="661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Writing: Series of Paragraphs Expressing an 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600200"/>
            <a:ext cx="64008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/>
              <a:t>Take a position on the question and clearly state it – no sitting on the fence!</a:t>
            </a:r>
          </a:p>
          <a:p>
            <a:pPr eaLnBrk="1" hangingPunct="1">
              <a:defRPr/>
            </a:pPr>
            <a:r>
              <a:rPr lang="en-US" sz="3000"/>
              <a:t>Plan to write 5 paragraphs</a:t>
            </a:r>
          </a:p>
          <a:p>
            <a:pPr lvl="1" eaLnBrk="1" hangingPunct="1">
              <a:defRPr/>
            </a:pPr>
            <a:r>
              <a:rPr lang="en-US" sz="2600"/>
              <a:t>Introduction: thesis + 3 main reasons</a:t>
            </a:r>
          </a:p>
          <a:p>
            <a:pPr lvl="1" eaLnBrk="1" hangingPunct="1">
              <a:defRPr/>
            </a:pPr>
            <a:r>
              <a:rPr lang="en-US" sz="2600"/>
              <a:t>3 body paragraphs: reason with minimum 2 examples/proofs</a:t>
            </a:r>
          </a:p>
          <a:p>
            <a:pPr lvl="1" eaLnBrk="1" hangingPunct="1">
              <a:defRPr/>
            </a:pPr>
            <a:r>
              <a:rPr lang="en-US" sz="2600"/>
              <a:t>Conclusion: summarize and restate thesis and 3 reasons</a:t>
            </a:r>
          </a:p>
          <a:p>
            <a:pPr>
              <a:defRPr/>
            </a:pPr>
            <a:endParaRPr lang="en-CA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-bblRmzey6K4/TcFG5IN0-iI/AAAAAAAADVc/Syefn9NqNxE/s1600/James_Kirk%2527s_evil_counter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51339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STRESS!  STRESS!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Possible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sz="2200">
                <a:effectLst/>
              </a:rPr>
              <a:t>Should all car manufacturers be required to produce hybrid vehicles?</a:t>
            </a:r>
          </a:p>
          <a:p>
            <a:pPr>
              <a:defRPr/>
            </a:pPr>
            <a:r>
              <a:rPr lang="en-CA" sz="2200">
                <a:effectLst/>
              </a:rPr>
              <a:t>Is graffiti art or is it a crime?</a:t>
            </a:r>
          </a:p>
          <a:p>
            <a:pPr>
              <a:defRPr/>
            </a:pPr>
            <a:r>
              <a:rPr lang="en-CA" sz="2200">
                <a:effectLst/>
              </a:rPr>
              <a:t>Should extra-curricular activities be compulsory for high school students?</a:t>
            </a:r>
          </a:p>
          <a:p>
            <a:pPr>
              <a:defRPr/>
            </a:pPr>
            <a:r>
              <a:rPr lang="en-CA" sz="2200">
                <a:effectLst/>
              </a:rPr>
              <a:t>Should young people be forced to stay in school under the government's new Learning to 18 Policy?</a:t>
            </a:r>
          </a:p>
          <a:p>
            <a:pPr>
              <a:defRPr/>
            </a:pPr>
            <a:r>
              <a:rPr lang="en-CA" sz="2200">
                <a:effectLst/>
              </a:rPr>
              <a:t>Should students be required to study a foreign language at high school?</a:t>
            </a:r>
          </a:p>
          <a:p>
            <a:pPr>
              <a:defRPr/>
            </a:pPr>
            <a:r>
              <a:rPr lang="en-CA" sz="2200">
                <a:effectLst/>
              </a:rPr>
              <a:t>Should volunteer hours be mandatory in high school?</a:t>
            </a:r>
          </a:p>
          <a:p>
            <a:pPr>
              <a:defRPr/>
            </a:pPr>
            <a:endParaRPr lang="en-CA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Writing: Short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600200"/>
            <a:ext cx="64008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/>
              <a:t>Short Answers</a:t>
            </a:r>
          </a:p>
          <a:p>
            <a:pPr lvl="1" eaLnBrk="1" hangingPunct="1">
              <a:defRPr/>
            </a:pPr>
            <a:r>
              <a:rPr lang="en-US" sz="2600"/>
              <a:t>6 lines provided</a:t>
            </a:r>
          </a:p>
          <a:p>
            <a:pPr lvl="1" eaLnBrk="1" hangingPunct="1">
              <a:defRPr/>
            </a:pPr>
            <a:r>
              <a:rPr lang="en-US" sz="2600"/>
              <a:t>Have 1 main idea with supporting detail</a:t>
            </a:r>
            <a:r>
              <a:rPr lang="en-US" sz="2600" b="1"/>
              <a:t>s</a:t>
            </a:r>
          </a:p>
        </p:txBody>
      </p:sp>
      <p:pic>
        <p:nvPicPr>
          <p:cNvPr id="23556" name="Picture 2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3733800"/>
            <a:ext cx="682307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Writing: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There will be multiple choice sections asking you to identify proper sentences, vocabulary and errors</a:t>
            </a:r>
          </a:p>
          <a:p>
            <a:pPr>
              <a:defRPr/>
            </a:pPr>
            <a:r>
              <a:rPr lang="en-US"/>
              <a:t>Spelling and grammar count, but clarity is the most important.</a:t>
            </a:r>
          </a:p>
          <a:p>
            <a:pPr>
              <a:defRPr/>
            </a:pPr>
            <a:r>
              <a:rPr lang="en-US"/>
              <a:t>Use proper capitals, punctuation and sentences. No bullet points.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863" y="3581400"/>
            <a:ext cx="6400800" cy="26670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CA"/>
              <a:t>Actual OSSLT pieces, their scores and the rubrics used to evaluate will be posted on our school website!</a:t>
            </a:r>
          </a:p>
        </p:txBody>
      </p:sp>
      <p:pic>
        <p:nvPicPr>
          <p:cNvPr id="25603" name="Picture 5" descr="http://mediag.com/wp-content/uploads/2012/10/peekbehindcurt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"/>
            <a:ext cx="67421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Want More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447800"/>
            <a:ext cx="64008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800">
                <a:effectLst/>
              </a:rPr>
              <a:t>	1. </a:t>
            </a:r>
            <a:r>
              <a:rPr lang="en-US" sz="2800"/>
              <a:t>Google or </a:t>
            </a:r>
            <a:r>
              <a:rPr lang="en-US" sz="2800" err="1"/>
              <a:t>Youtube</a:t>
            </a:r>
            <a:r>
              <a:rPr lang="en-US" sz="2800"/>
              <a:t> ‘OSSLT Help’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/>
              <a:t>	2. Go to EQAO.com and look under OSSLT Student Resources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/>
              <a:t>	3. Play Read! Write! Rock! at readwriterock.com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/>
              <a:t>	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/>
              <a:t>	4. Talk to your teachers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800"/>
          </a:p>
          <a:p>
            <a:pPr>
              <a:buFont typeface="Wingdings" panose="05000000000000000000" pitchFamily="2" charset="2"/>
              <a:buNone/>
              <a:defRPr/>
            </a:pPr>
            <a:endParaRPr lang="en-US" sz="4000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Exit Strategy…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295400"/>
            <a:ext cx="6705600" cy="4495800"/>
          </a:xfrm>
        </p:spPr>
        <p:txBody>
          <a:bodyPr/>
          <a:lstStyle/>
          <a:p>
            <a:pPr>
              <a:defRPr/>
            </a:pPr>
            <a:r>
              <a:rPr lang="en-CA"/>
              <a:t>Please take out your cell phones and complete the following short, exit survey and have a chance to win a $20 gift certificate!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5000" b="1">
                <a:effectLst/>
              </a:rPr>
              <a:t>tinyurl.com/jmna94m</a:t>
            </a:r>
            <a:endParaRPr lang="en-CA" sz="5000"/>
          </a:p>
        </p:txBody>
      </p:sp>
      <p:pic>
        <p:nvPicPr>
          <p:cNvPr id="27652" name="Picture 5" descr="http://www.semissourian.com/photos/13/76/75/1376751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67200"/>
            <a:ext cx="33528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GOOD LUCK!</a:t>
            </a:r>
          </a:p>
        </p:txBody>
      </p:sp>
      <p:pic>
        <p:nvPicPr>
          <p:cNvPr id="28675" name="Picture 3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676400"/>
            <a:ext cx="6145213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What Do I Need To Know?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CA" sz="2900" b="1"/>
              <a:t>Thursday March 30 2017 -  ALL MORNING</a:t>
            </a:r>
          </a:p>
          <a:p>
            <a:pPr eaLnBrk="1" hangingPunct="1">
              <a:lnSpc>
                <a:spcPct val="80000"/>
              </a:lnSpc>
              <a:defRPr/>
            </a:pPr>
            <a:endParaRPr lang="en-CA" sz="2900"/>
          </a:p>
          <a:p>
            <a:pPr eaLnBrk="1" hangingPunct="1">
              <a:lnSpc>
                <a:spcPct val="80000"/>
              </a:lnSpc>
              <a:defRPr/>
            </a:pPr>
            <a:r>
              <a:rPr lang="en-CA" sz="2900"/>
              <a:t>You will be writing the test </a:t>
            </a:r>
            <a:r>
              <a:rPr lang="en-CA" sz="2900" b="1"/>
              <a:t> homeroom classrooms</a:t>
            </a:r>
            <a:r>
              <a:rPr lang="en-CA" sz="2900"/>
              <a:t>, unless you have a non-traditional classroom or an IEP and have been provided with an alternate setting.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CA" sz="2900"/>
          </a:p>
          <a:p>
            <a:pPr eaLnBrk="1" hangingPunct="1">
              <a:lnSpc>
                <a:spcPct val="80000"/>
              </a:lnSpc>
              <a:defRPr/>
            </a:pPr>
            <a:r>
              <a:rPr lang="en-CA" sz="2900"/>
              <a:t>Make sure that you </a:t>
            </a:r>
            <a:r>
              <a:rPr lang="en-CA" sz="2900" b="1"/>
              <a:t>check which room YOU will be writing in</a:t>
            </a:r>
            <a:r>
              <a:rPr lang="en-CA" sz="2900"/>
              <a:t>.  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914400"/>
            <a:ext cx="6400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CA"/>
              <a:t>Make sure that you arrive at school in plenty of time to get to your locker and to your assigned </a:t>
            </a:r>
            <a:r>
              <a:rPr lang="en-CA" b="1"/>
              <a:t>room by 8:20</a:t>
            </a:r>
            <a:r>
              <a:rPr lang="en-CA"/>
              <a:t>.  There is no extra time provided if you’re late.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CA"/>
          </a:p>
          <a:p>
            <a:pPr eaLnBrk="1" hangingPunct="1">
              <a:lnSpc>
                <a:spcPct val="80000"/>
              </a:lnSpc>
              <a:defRPr/>
            </a:pPr>
            <a:r>
              <a:rPr lang="en-CA"/>
              <a:t>Passing the OSSLT or OLC4O is a graduation requirement to get your diploma.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CA"/>
          </a:p>
          <a:p>
            <a:pPr eaLnBrk="1" hangingPunct="1">
              <a:lnSpc>
                <a:spcPct val="80000"/>
              </a:lnSpc>
              <a:defRPr/>
            </a:pPr>
            <a:r>
              <a:rPr lang="en-CA"/>
              <a:t>It does NOT count for marks toward your English class</a:t>
            </a:r>
          </a:p>
          <a:p>
            <a:pPr>
              <a:defRPr/>
            </a:pPr>
            <a:endParaRPr lang="en-CA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CA" sz="2800"/>
              <a:t>You need to </a:t>
            </a:r>
            <a:r>
              <a:rPr lang="en-CA" sz="2800" b="1"/>
              <a:t>bring a pencil and black or blue pen</a:t>
            </a:r>
            <a:r>
              <a:rPr lang="en-CA" sz="2800"/>
              <a:t>.  You can use pencil, but pen is recommended.  (You may also use a highlighter on the test itself).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CA" sz="2800"/>
          </a:p>
          <a:p>
            <a:pPr eaLnBrk="1" hangingPunct="1">
              <a:lnSpc>
                <a:spcPct val="80000"/>
              </a:lnSpc>
              <a:defRPr/>
            </a:pPr>
            <a:r>
              <a:rPr lang="en-CA" sz="2800"/>
              <a:t>You will be writing two booklets, each taking 75 minutes.  You will be given a break in between the booklets.  (Snacks will be provided on the break.)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sz="2800"/>
              <a:t>You will be provided with a 2 Question Booklets and 2 Answer Booklets.</a:t>
            </a:r>
          </a:p>
          <a:p>
            <a:pPr>
              <a:defRPr/>
            </a:pPr>
            <a:r>
              <a:rPr lang="en-CA" sz="2800"/>
              <a:t>You are only able to write 1 booklet during each 75 minute session.</a:t>
            </a:r>
          </a:p>
          <a:p>
            <a:pPr>
              <a:defRPr/>
            </a:pPr>
            <a:r>
              <a:rPr lang="en-CA" sz="2800"/>
              <a:t>If you finish early, take the time to review your work.</a:t>
            </a:r>
          </a:p>
          <a:p>
            <a:pPr>
              <a:defRPr/>
            </a:pPr>
            <a:r>
              <a:rPr lang="en-CA" sz="2800"/>
              <a:t>After completing the 2</a:t>
            </a:r>
            <a:r>
              <a:rPr lang="en-CA" sz="2800" baseline="30000"/>
              <a:t>nd</a:t>
            </a:r>
            <a:r>
              <a:rPr lang="en-CA" sz="2800"/>
              <a:t> session you will complete an informational survey.  This is not evaluated.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914400"/>
            <a:ext cx="6400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CA"/>
              <a:t>You will NOT be able to have any electronics (cell phone, IPod etc.) with you, so leave them at home or in your locker.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CA"/>
          </a:p>
          <a:p>
            <a:pPr eaLnBrk="1" hangingPunct="1">
              <a:lnSpc>
                <a:spcPct val="80000"/>
              </a:lnSpc>
              <a:defRPr/>
            </a:pPr>
            <a:r>
              <a:rPr lang="en-CA"/>
              <a:t>You must stay for the entire time, even if you are finished.</a:t>
            </a:r>
            <a:endParaRPr lang="en-CA" b="1"/>
          </a:p>
          <a:p>
            <a:pPr eaLnBrk="1" hangingPunct="1">
              <a:lnSpc>
                <a:spcPct val="80000"/>
              </a:lnSpc>
              <a:defRPr/>
            </a:pPr>
            <a:endParaRPr lang="en-CA" b="1"/>
          </a:p>
          <a:p>
            <a:pPr eaLnBrk="1" hangingPunct="1">
              <a:lnSpc>
                <a:spcPct val="80000"/>
              </a:lnSpc>
              <a:defRPr/>
            </a:pPr>
            <a:r>
              <a:rPr lang="en-CA" b="1"/>
              <a:t>IF YOU ARE AWAY ON THE DAY OF THE TEST, YOU WILL HAVE TO WRITE IT NEXT YEAR.  </a:t>
            </a:r>
            <a:r>
              <a:rPr lang="en-CA"/>
              <a:t>(Don’t be away if you can at all help it!)</a:t>
            </a:r>
            <a:endParaRPr lang="en-US"/>
          </a:p>
          <a:p>
            <a:pPr>
              <a:defRPr/>
            </a:pPr>
            <a:endParaRPr lang="en-CA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What If I Have An IEP?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295400"/>
            <a:ext cx="6629400" cy="4495800"/>
          </a:xfrm>
        </p:spPr>
        <p:txBody>
          <a:bodyPr/>
          <a:lstStyle/>
          <a:p>
            <a:pPr>
              <a:defRPr/>
            </a:pPr>
            <a:r>
              <a:rPr lang="en-CA"/>
              <a:t>There are lots of supports available for you depending on what your IEP covers</a:t>
            </a:r>
          </a:p>
        </p:txBody>
      </p:sp>
      <p:pic>
        <p:nvPicPr>
          <p:cNvPr id="10244" name="Picture 5" descr="http://teacherstraining.com.au/wp-content/uploads/2012/09/standardised-test-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57372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How Is It Marked?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219200"/>
            <a:ext cx="6400800" cy="4876800"/>
          </a:xfrm>
        </p:spPr>
        <p:txBody>
          <a:bodyPr/>
          <a:lstStyle/>
          <a:p>
            <a:pPr eaLnBrk="1" hangingPunct="1">
              <a:defRPr/>
            </a:pPr>
            <a:endParaRPr lang="en-US" sz="2600"/>
          </a:p>
          <a:p>
            <a:pPr eaLnBrk="1" hangingPunct="1">
              <a:defRPr/>
            </a:pPr>
            <a:r>
              <a:rPr lang="en-US" sz="2600"/>
              <a:t>Students are successful or unsuccessful</a:t>
            </a:r>
          </a:p>
          <a:p>
            <a:pPr eaLnBrk="1" hangingPunct="1">
              <a:defRPr/>
            </a:pPr>
            <a:endParaRPr lang="en-US" sz="2600"/>
          </a:p>
          <a:p>
            <a:pPr eaLnBrk="1" hangingPunct="1">
              <a:defRPr/>
            </a:pPr>
            <a:r>
              <a:rPr lang="en-US" sz="2600"/>
              <a:t>Students must achieve a score of 300 points (70%) to pass</a:t>
            </a:r>
          </a:p>
          <a:p>
            <a:pPr eaLnBrk="1" hangingPunct="1">
              <a:defRPr/>
            </a:pPr>
            <a:endParaRPr lang="en-US" sz="2600"/>
          </a:p>
          <a:p>
            <a:pPr eaLnBrk="1" hangingPunct="1">
              <a:defRPr/>
            </a:pPr>
            <a:r>
              <a:rPr lang="en-US" sz="2600" b="1"/>
              <a:t>Most AHS students who are unsuccessful are within 5-20 points! </a:t>
            </a:r>
          </a:p>
          <a:p>
            <a:pPr eaLnBrk="1" hangingPunct="1">
              <a:defRPr/>
            </a:pPr>
            <a:endParaRPr lang="en-US" sz="200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12f8e58-30c8-4cc2-a26b-bc9f582a89fd">
      <UserInfo>
        <DisplayName>Elaine Zidar [Staff]</DisplayName>
        <AccountId>12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0D5EA507262D4DB4C433DDD526B989" ma:contentTypeVersion="" ma:contentTypeDescription="Create a new document." ma:contentTypeScope="" ma:versionID="c6c71a3161aaa159c1484d8f0559e647">
  <xsd:schema xmlns:xsd="http://www.w3.org/2001/XMLSchema" xmlns:xs="http://www.w3.org/2001/XMLSchema" xmlns:p="http://schemas.microsoft.com/office/2006/metadata/properties" xmlns:ns2="b12f8e58-30c8-4cc2-a26b-bc9f582a89fd" targetNamespace="http://schemas.microsoft.com/office/2006/metadata/properties" ma:root="true" ma:fieldsID="5deed0acf8d55727fede6d7099ce4e7e" ns2:_="">
    <xsd:import namespace="b12f8e58-30c8-4cc2-a26b-bc9f582a89f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f8e58-30c8-4cc2-a26b-bc9f582a89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58702E-DB32-4F6F-B7AC-97CF72B7E777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b12f8e58-30c8-4cc2-a26b-bc9f582a89fd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BC48746-0541-4762-9658-C4770A2FB8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2f8e58-30c8-4cc2-a26b-bc9f582a89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27FF2E7-7F4F-46A0-87BC-BD37A1E368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787</Words>
  <Application>Microsoft Office PowerPoint</Application>
  <PresentationFormat>On-screen Show (4:3)</PresentationFormat>
  <Paragraphs>104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Wingdings</vt:lpstr>
      <vt:lpstr>Proposal</vt:lpstr>
      <vt:lpstr>Acrobat Document</vt:lpstr>
      <vt:lpstr>O.S.S.L.T.</vt:lpstr>
      <vt:lpstr>STRESS!  STRESS!</vt:lpstr>
      <vt:lpstr>What Do I Need To Know?</vt:lpstr>
      <vt:lpstr>PowerPoint Presentation</vt:lpstr>
      <vt:lpstr>PowerPoint Presentation</vt:lpstr>
      <vt:lpstr>PowerPoint Presentation</vt:lpstr>
      <vt:lpstr>PowerPoint Presentation</vt:lpstr>
      <vt:lpstr>What If I Have An IEP?</vt:lpstr>
      <vt:lpstr>How Is It Marked?</vt:lpstr>
      <vt:lpstr>PowerPoint Presentation</vt:lpstr>
      <vt:lpstr>What Does It Involve?</vt:lpstr>
      <vt:lpstr>Reading</vt:lpstr>
      <vt:lpstr>Reading Strategies</vt:lpstr>
      <vt:lpstr>Multiple Choice Tips</vt:lpstr>
      <vt:lpstr>PowerPoint Presentation</vt:lpstr>
      <vt:lpstr>Writing</vt:lpstr>
      <vt:lpstr>PowerPoint Presentation</vt:lpstr>
      <vt:lpstr>PowerPoint Presentation</vt:lpstr>
      <vt:lpstr>Writing: Series of Paragraphs Expressing an Opinion</vt:lpstr>
      <vt:lpstr>Possible Questions</vt:lpstr>
      <vt:lpstr>Writing: Short Answers</vt:lpstr>
      <vt:lpstr>Writing: Conventions</vt:lpstr>
      <vt:lpstr>PowerPoint Presentation</vt:lpstr>
      <vt:lpstr>Want More Help?</vt:lpstr>
      <vt:lpstr>Exit Strategy…</vt:lpstr>
      <vt:lpstr>GOOD LUCK!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O.S.S.L.T.</dc:title>
  <dc:creator>Elaine Zidar [Staff]</dc:creator>
  <cp:lastModifiedBy>Elaine Zidar [Staff]</cp:lastModifiedBy>
  <cp:revision>2</cp:revision>
  <dcterms:modified xsi:type="dcterms:W3CDTF">2017-02-28T13:17:40Z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0x010100060D5EA507262D4DB4C433DDD526B989</vt:lpwstr>
  </property>
</Properties>
</file>