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5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</p:sldIdLst>
  <p:sldSz cx="12192000" cy="6858000"/>
  <p:notesSz cx="7010400" cy="92964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521415D9-36F7-43E2-AB2F-B90AF26B5E84}">
      <p14:sectionLst xmlns:p14="http://schemas.microsoft.com/office/powerpoint/2010/main">
        <p14:section name="Default Section" id="{397AA936-BCEE-40DE-875A-C1DECCDC76D5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32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682"/>
    </p:cViewPr>
  </p:sorterViewPr>
  <p:notesViewPr>
    <p:cSldViewPr>
      <p:cViewPr varScale="1">
        <p:scale>
          <a:sx n="56" d="100"/>
          <a:sy n="56" d="100"/>
        </p:scale>
        <p:origin x="-1848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E4FC678-0CE1-4946-B18C-01DE384000B2}" type="datetimeFigureOut">
              <a:rPr lang="en-CA" smtClean="0"/>
              <a:t>04/05/2015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0E25A7C-371B-472E-81C8-C3C8C4DD281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76478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021796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ctr" anchorCtr="0">
            <a:noAutofit/>
          </a:bodyPr>
          <a:lstStyle/>
          <a:p>
            <a:endParaRPr/>
          </a:p>
        </p:txBody>
      </p:sp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74242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ctr" anchorCtr="0">
            <a:noAutofit/>
          </a:bodyPr>
          <a:lstStyle/>
          <a:p>
            <a:endParaRPr/>
          </a:p>
        </p:txBody>
      </p:sp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492968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ctr" anchorCtr="0">
            <a:noAutofit/>
          </a:bodyPr>
          <a:lstStyle/>
          <a:p>
            <a:endParaRPr dirty="0"/>
          </a:p>
        </p:txBody>
      </p:sp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7327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6465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ctr" anchorCtr="0">
            <a:noAutofit/>
          </a:bodyPr>
          <a:lstStyle/>
          <a:p>
            <a:endParaRPr/>
          </a:p>
        </p:txBody>
      </p:sp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540678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ctr" anchorCtr="0">
            <a:noAutofit/>
          </a:bodyPr>
          <a:lstStyle/>
          <a:p>
            <a:endParaRPr/>
          </a:p>
        </p:txBody>
      </p:sp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167435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ctr" anchorCtr="0">
            <a:noAutofit/>
          </a:bodyPr>
          <a:lstStyle/>
          <a:p>
            <a:endParaRPr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07433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ctr" anchorCtr="0">
            <a:noAutofit/>
          </a:bodyPr>
          <a:lstStyle/>
          <a:p>
            <a:endParaRPr/>
          </a:p>
        </p:txBody>
      </p:sp>
      <p:sp>
        <p:nvSpPr>
          <p:cNvPr id="283" name="Shape 28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708500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ctr" anchorCtr="0">
            <a:noAutofit/>
          </a:bodyPr>
          <a:lstStyle/>
          <a:p>
            <a:endParaRPr dirty="0"/>
          </a:p>
        </p:txBody>
      </p:sp>
      <p:sp>
        <p:nvSpPr>
          <p:cNvPr id="289" name="Shape 289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92641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ctr" anchorCtr="0">
            <a:noAutofit/>
          </a:bodyPr>
          <a:lstStyle/>
          <a:p>
            <a:endParaRPr/>
          </a:p>
        </p:txBody>
      </p:sp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1103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ctr" anchorCtr="0">
            <a:noAutofit/>
          </a:bodyPr>
          <a:lstStyle/>
          <a:p>
            <a:endParaRPr/>
          </a:p>
        </p:txBody>
      </p:sp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1004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ctr" anchorCtr="0">
            <a:noAutofit/>
          </a:bodyPr>
          <a:lstStyle/>
          <a:p>
            <a:endParaRPr/>
          </a:p>
        </p:txBody>
      </p:sp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01117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ctr" anchorCtr="0">
            <a:noAutofit/>
          </a:bodyPr>
          <a:lstStyle/>
          <a:p>
            <a:endParaRPr/>
          </a:p>
        </p:txBody>
      </p:sp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82921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ctr" anchorCtr="0">
            <a:noAutofit/>
          </a:bodyPr>
          <a:lstStyle/>
          <a:p>
            <a:endParaRPr/>
          </a:p>
        </p:txBody>
      </p:sp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19805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ctr" anchorCtr="0">
            <a:noAutofit/>
          </a:bodyPr>
          <a:lstStyle/>
          <a:p>
            <a:endParaRPr/>
          </a:p>
        </p:txBody>
      </p:sp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8847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ctr" anchorCtr="0">
            <a:noAutofit/>
          </a:bodyPr>
          <a:lstStyle/>
          <a:p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638322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ctr" anchorCtr="0">
            <a:noAutofit/>
          </a:bodyPr>
          <a:lstStyle/>
          <a:p>
            <a:endParaRPr/>
          </a:p>
        </p:txBody>
      </p:sp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7510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hape 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/>
            </a:lvl1pPr>
            <a:lvl2pPr marL="4572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/>
            </a:lvl2pPr>
            <a:lvl3pPr marL="9144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/>
            </a:lvl3pPr>
            <a:lvl4pPr marL="13716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/>
            </a:lvl4pPr>
            <a:lvl5pPr marL="18288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/>
            </a:lvl5pPr>
            <a:lvl6pPr marL="22860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/>
            </a:lvl6pPr>
            <a:lvl7pPr marL="27432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/>
            </a:lvl7pPr>
            <a:lvl8pPr marL="32004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/>
            </a:lvl8pPr>
            <a:lvl9pPr marL="36576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dt" idx="10"/>
          </p:nvPr>
        </p:nvSpPr>
        <p:spPr>
          <a:xfrm>
            <a:off x="7909560" y="4314328"/>
            <a:ext cx="2910839" cy="37464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ftr" idx="11"/>
          </p:nvPr>
        </p:nvSpPr>
        <p:spPr>
          <a:xfrm>
            <a:off x="1371600" y="4323844"/>
            <a:ext cx="6400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077200" y="1430866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05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CA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noramic Picture with Ca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685777" y="4697360"/>
            <a:ext cx="10822033" cy="8193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2" name="Shape 72"/>
          <p:cNvSpPr>
            <a:spLocks noGrp="1"/>
          </p:cNvSpPr>
          <p:nvPr>
            <p:ph type="pic" idx="2"/>
          </p:nvPr>
        </p:nvSpPr>
        <p:spPr>
          <a:xfrm>
            <a:off x="681727" y="941438"/>
            <a:ext cx="10821840" cy="3478160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5516714"/>
            <a:ext cx="10820400" cy="7019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l" rtl="0">
              <a:spcBef>
                <a:spcPts val="0"/>
              </a:spcBef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3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685800" y="6355844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05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CA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Shape 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685800" y="753531"/>
            <a:ext cx="10820400" cy="28024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1024466" y="3649132"/>
            <a:ext cx="10130516" cy="9990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rtl="0">
              <a:spcBef>
                <a:spcPts val="0"/>
              </a:spcBef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7814452" y="381000"/>
            <a:ext cx="291083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685800" y="379940"/>
            <a:ext cx="6991491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05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CA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with Ca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hape 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1024466" y="753533"/>
            <a:ext cx="10151533" cy="26044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1303865" y="3365555"/>
            <a:ext cx="9592736" cy="4444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2"/>
          </p:nvPr>
        </p:nvSpPr>
        <p:spPr>
          <a:xfrm>
            <a:off x="1024466" y="3959862"/>
            <a:ext cx="10151533" cy="6798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rtl="0">
              <a:spcBef>
                <a:spcPts val="0"/>
              </a:spcBef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dt" idx="10"/>
          </p:nvPr>
        </p:nvSpPr>
        <p:spPr>
          <a:xfrm>
            <a:off x="7814452" y="381000"/>
            <a:ext cx="291083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ftr" idx="11"/>
          </p:nvPr>
        </p:nvSpPr>
        <p:spPr>
          <a:xfrm>
            <a:off x="685800" y="379940"/>
            <a:ext cx="6991491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05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CA"/>
              <a:t>‹#›</a:t>
            </a:fld>
            <a:endParaRPr lang="en-CA"/>
          </a:p>
        </p:txBody>
      </p:sp>
      <p:sp>
        <p:nvSpPr>
          <p:cNvPr id="92" name="Shape 92"/>
          <p:cNvSpPr txBox="1"/>
          <p:nvPr/>
        </p:nvSpPr>
        <p:spPr>
          <a:xfrm>
            <a:off x="476250" y="933450"/>
            <a:ext cx="60959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en-CA" sz="80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“</a:t>
            </a:r>
          </a:p>
        </p:txBody>
      </p:sp>
      <p:sp>
        <p:nvSpPr>
          <p:cNvPr id="93" name="Shape 93"/>
          <p:cNvSpPr txBox="1"/>
          <p:nvPr/>
        </p:nvSpPr>
        <p:spPr>
          <a:xfrm>
            <a:off x="10984229" y="2701290"/>
            <a:ext cx="60959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en-CA" sz="80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me Card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1024495" y="1124700"/>
            <a:ext cx="10146185" cy="25118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1024466" y="3648314"/>
            <a:ext cx="10144653" cy="9998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dt" idx="10"/>
          </p:nvPr>
        </p:nvSpPr>
        <p:spPr>
          <a:xfrm>
            <a:off x="7814452" y="378883"/>
            <a:ext cx="291083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ftr" idx="11"/>
          </p:nvPr>
        </p:nvSpPr>
        <p:spPr>
          <a:xfrm>
            <a:off x="685800" y="378883"/>
            <a:ext cx="6991491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05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CA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2202080"/>
            <a:ext cx="3456431" cy="6173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body" idx="2"/>
          </p:nvPr>
        </p:nvSpPr>
        <p:spPr>
          <a:xfrm>
            <a:off x="685799" y="2904565"/>
            <a:ext cx="3456431" cy="33141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body" idx="3"/>
          </p:nvPr>
        </p:nvSpPr>
        <p:spPr>
          <a:xfrm>
            <a:off x="4368800" y="2201333"/>
            <a:ext cx="3456431" cy="6265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body" idx="4"/>
          </p:nvPr>
        </p:nvSpPr>
        <p:spPr>
          <a:xfrm>
            <a:off x="4366857" y="2904066"/>
            <a:ext cx="3456431" cy="33146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5"/>
          </p:nvPr>
        </p:nvSpPr>
        <p:spPr>
          <a:xfrm>
            <a:off x="8051800" y="2192866"/>
            <a:ext cx="3456431" cy="6265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body" idx="6"/>
          </p:nvPr>
        </p:nvSpPr>
        <p:spPr>
          <a:xfrm>
            <a:off x="8051800" y="2904565"/>
            <a:ext cx="3456431" cy="33141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3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ftr" idx="11"/>
          </p:nvPr>
        </p:nvSpPr>
        <p:spPr>
          <a:xfrm>
            <a:off x="685800" y="6355844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05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CA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Picture Column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pic" idx="2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marL="457200" marR="0" indent="0" algn="l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2pPr>
            <a:lvl3pPr marL="914400" marR="0" indent="0" algn="l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3pPr>
            <a:lvl4pPr marL="1371600" marR="0" indent="0" algn="l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4pPr>
            <a:lvl5pPr marL="1828800" marR="0" indent="0" algn="l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5pPr>
            <a:lvl6pPr marL="2286000" marR="0" indent="0" algn="l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6pPr>
            <a:lvl7pPr marL="2743200" marR="0" indent="0" algn="l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7pPr>
            <a:lvl8pPr marL="3200400" marR="0" indent="0" algn="l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8pPr>
            <a:lvl9pPr marL="3657600" marR="0" indent="0" algn="l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body" idx="3"/>
          </p:nvPr>
        </p:nvSpPr>
        <p:spPr>
          <a:xfrm>
            <a:off x="688618" y="4873764"/>
            <a:ext cx="3451582" cy="13449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4"/>
          </p:nvPr>
        </p:nvSpPr>
        <p:spPr>
          <a:xfrm>
            <a:off x="4374262" y="4191000"/>
            <a:ext cx="3448934" cy="6827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118" name="Shape 118"/>
          <p:cNvSpPr>
            <a:spLocks noGrp="1"/>
          </p:cNvSpPr>
          <p:nvPr>
            <p:ph type="pic" idx="5"/>
          </p:nvPr>
        </p:nvSpPr>
        <p:spPr>
          <a:xfrm>
            <a:off x="4374262" y="2362200"/>
            <a:ext cx="3448935" cy="1524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marL="457200" marR="0" indent="0" algn="l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2pPr>
            <a:lvl3pPr marL="914400" marR="0" indent="0" algn="l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3pPr>
            <a:lvl4pPr marL="1371600" marR="0" indent="0" algn="l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4pPr>
            <a:lvl5pPr marL="1828800" marR="0" indent="0" algn="l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5pPr>
            <a:lvl6pPr marL="2286000" marR="0" indent="0" algn="l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6pPr>
            <a:lvl7pPr marL="2743200" marR="0" indent="0" algn="l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7pPr>
            <a:lvl8pPr marL="3200400" marR="0" indent="0" algn="l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8pPr>
            <a:lvl9pPr marL="3657600" marR="0" indent="0" algn="l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body" idx="6"/>
          </p:nvPr>
        </p:nvSpPr>
        <p:spPr>
          <a:xfrm>
            <a:off x="4374264" y="4873762"/>
            <a:ext cx="3448934" cy="13449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7"/>
          </p:nvPr>
        </p:nvSpPr>
        <p:spPr>
          <a:xfrm>
            <a:off x="8049731" y="4191000"/>
            <a:ext cx="3456469" cy="6827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121" name="Shape 121"/>
          <p:cNvSpPr>
            <a:spLocks noGrp="1"/>
          </p:cNvSpPr>
          <p:nvPr>
            <p:ph type="pic" idx="8"/>
          </p:nvPr>
        </p:nvSpPr>
        <p:spPr>
          <a:xfrm>
            <a:off x="8049854" y="2362200"/>
            <a:ext cx="3447878" cy="1524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marL="457200" marR="0" indent="0" algn="l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2pPr>
            <a:lvl3pPr marL="914400" marR="0" indent="0" algn="l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3pPr>
            <a:lvl4pPr marL="1371600" marR="0" indent="0" algn="l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4pPr>
            <a:lvl5pPr marL="1828800" marR="0" indent="0" algn="l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5pPr>
            <a:lvl6pPr marL="2286000" marR="0" indent="0" algn="l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6pPr>
            <a:lvl7pPr marL="2743200" marR="0" indent="0" algn="l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7pPr>
            <a:lvl8pPr marL="3200400" marR="0" indent="0" algn="l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8pPr>
            <a:lvl9pPr marL="3657600" marR="0" indent="0" algn="l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body" idx="9"/>
          </p:nvPr>
        </p:nvSpPr>
        <p:spPr>
          <a:xfrm>
            <a:off x="8049731" y="4873760"/>
            <a:ext cx="3452445" cy="13449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3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ftr" idx="11"/>
          </p:nvPr>
        </p:nvSpPr>
        <p:spPr>
          <a:xfrm>
            <a:off x="685800" y="6355844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05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CA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2895600" y="764372"/>
            <a:ext cx="8610599" cy="12930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 rot="5400000">
            <a:off x="4083937" y="-1203578"/>
            <a:ext cx="4024124" cy="1082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889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Char char="•"/>
              <a:defRPr/>
            </a:lvl1pPr>
            <a:lvl2pPr marL="685800" indent="-1016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2pPr>
            <a:lvl3pPr marL="1143000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3pPr>
            <a:lvl4pPr marL="16002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4pPr>
            <a:lvl5pPr marL="20574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5pPr>
            <a:lvl6pPr marL="25146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6pPr>
            <a:lvl7pPr marL="29718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7pPr>
            <a:lvl8pPr marL="34290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8pPr>
            <a:lvl9pPr marL="38862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3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ftr" idx="11"/>
          </p:nvPr>
        </p:nvSpPr>
        <p:spPr>
          <a:xfrm>
            <a:off x="685800" y="6355844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05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CA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Shape 1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 rot="5400000">
            <a:off x="8525933" y="1667932"/>
            <a:ext cx="3903133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 rot="5400000">
            <a:off x="3175000" y="-1405466"/>
            <a:ext cx="3903133" cy="820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889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Char char="•"/>
              <a:defRPr/>
            </a:lvl1pPr>
            <a:lvl2pPr marL="685800" indent="-1016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2pPr>
            <a:lvl3pPr marL="1143000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3pPr>
            <a:lvl4pPr marL="16002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4pPr>
            <a:lvl5pPr marL="20574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5pPr>
            <a:lvl6pPr marL="25146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6pPr>
            <a:lvl7pPr marL="29718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7pPr>
            <a:lvl8pPr marL="34290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8pPr>
            <a:lvl9pPr marL="38862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dt" idx="10"/>
          </p:nvPr>
        </p:nvSpPr>
        <p:spPr>
          <a:xfrm>
            <a:off x="7814452" y="379940"/>
            <a:ext cx="291083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ftr" idx="11"/>
          </p:nvPr>
        </p:nvSpPr>
        <p:spPr>
          <a:xfrm>
            <a:off x="685800" y="381000"/>
            <a:ext cx="6991491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05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CA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2895600" y="764372"/>
            <a:ext cx="8610599" cy="12930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685800" y="2194559"/>
            <a:ext cx="10820400" cy="4024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889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Char char="•"/>
              <a:defRPr/>
            </a:lvl1pPr>
            <a:lvl2pPr marL="685800" indent="-1016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2pPr>
            <a:lvl3pPr marL="1143000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3pPr>
            <a:lvl4pPr marL="16002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4pPr>
            <a:lvl5pPr marL="20574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5pPr>
            <a:lvl6pPr marL="25146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6pPr>
            <a:lvl7pPr marL="29718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7pPr>
            <a:lvl8pPr marL="34290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8pPr>
            <a:lvl9pPr marL="38862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3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685800" y="6355844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05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CA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914408" y="2183801"/>
            <a:ext cx="5079990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685800" y="3132666"/>
            <a:ext cx="5311774" cy="30860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889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Char char="•"/>
              <a:defRPr/>
            </a:lvl1pPr>
            <a:lvl2pPr marL="685800" indent="-1016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2pPr>
            <a:lvl3pPr marL="1143000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3pPr>
            <a:lvl4pPr marL="16002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4pPr>
            <a:lvl5pPr marL="20574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5pPr>
            <a:lvl6pPr marL="25146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6pPr>
            <a:lvl7pPr marL="29718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7pPr>
            <a:lvl8pPr marL="34290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8pPr>
            <a:lvl9pPr marL="38862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3"/>
          </p:nvPr>
        </p:nvSpPr>
        <p:spPr>
          <a:xfrm>
            <a:off x="6400800" y="2183801"/>
            <a:ext cx="5105399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4"/>
          </p:nvPr>
        </p:nvSpPr>
        <p:spPr>
          <a:xfrm>
            <a:off x="6172200" y="3132666"/>
            <a:ext cx="5333999" cy="30860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889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Char char="•"/>
              <a:defRPr/>
            </a:lvl1pPr>
            <a:lvl2pPr marL="685800" indent="-1016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2pPr>
            <a:lvl3pPr marL="1143000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3pPr>
            <a:lvl4pPr marL="16002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4pPr>
            <a:lvl5pPr marL="20574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5pPr>
            <a:lvl6pPr marL="25146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6pPr>
            <a:lvl7pPr marL="29718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7pPr>
            <a:lvl8pPr marL="34290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8pPr>
            <a:lvl9pPr marL="38862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3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685800" y="6355844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05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CA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Shape 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685800" y="753533"/>
            <a:ext cx="10820398" cy="28019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r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1024466" y="3641725"/>
            <a:ext cx="10490200" cy="955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7814452" y="381000"/>
            <a:ext cx="291083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685800" y="381001"/>
            <a:ext cx="6991491" cy="3640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05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CA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2895600" y="764372"/>
            <a:ext cx="8610599" cy="12930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685800" y="2194558"/>
            <a:ext cx="5333999" cy="4024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889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Char char="•"/>
              <a:defRPr/>
            </a:lvl1pPr>
            <a:lvl2pPr marL="685800" indent="-1016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2pPr>
            <a:lvl3pPr marL="1143000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3pPr>
            <a:lvl4pPr marL="16002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4pPr>
            <a:lvl5pPr marL="20574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5pPr>
            <a:lvl6pPr marL="25146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6pPr>
            <a:lvl7pPr marL="29718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7pPr>
            <a:lvl8pPr marL="34290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8pPr>
            <a:lvl9pPr marL="38862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6172200" y="2194558"/>
            <a:ext cx="5333999" cy="4024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889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Char char="•"/>
              <a:defRPr/>
            </a:lvl1pPr>
            <a:lvl2pPr marL="685800" indent="-1016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2pPr>
            <a:lvl3pPr marL="1143000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3pPr>
            <a:lvl4pPr marL="16002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4pPr>
            <a:lvl5pPr marL="20574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5pPr>
            <a:lvl6pPr marL="25146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6pPr>
            <a:lvl7pPr marL="29718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7pPr>
            <a:lvl8pPr marL="34290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8pPr>
            <a:lvl9pPr marL="38862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3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ftr" idx="11"/>
          </p:nvPr>
        </p:nvSpPr>
        <p:spPr>
          <a:xfrm>
            <a:off x="685800" y="6355844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05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CA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2895600" y="764372"/>
            <a:ext cx="8610599" cy="12930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3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685800" y="6355844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05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CA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3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685800" y="6355844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05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CA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685800" y="1524000"/>
            <a:ext cx="4114800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4995582" y="746758"/>
            <a:ext cx="6510618" cy="54719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28600" indent="-889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Char char="•"/>
              <a:defRPr/>
            </a:lvl1pPr>
            <a:lvl2pPr marL="685800" indent="-1016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2pPr>
            <a:lvl3pPr marL="1143000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3pPr>
            <a:lvl4pPr marL="16002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4pPr>
            <a:lvl5pPr marL="20574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5pPr>
            <a:lvl6pPr marL="25146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6pPr>
            <a:lvl7pPr marL="29718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7pPr>
            <a:lvl8pPr marL="34290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8pPr>
            <a:lvl9pPr marL="388620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2"/>
          </p:nvPr>
        </p:nvSpPr>
        <p:spPr>
          <a:xfrm>
            <a:off x="685800" y="3124199"/>
            <a:ext cx="4114800" cy="30944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3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ftr" idx="11"/>
          </p:nvPr>
        </p:nvSpPr>
        <p:spPr>
          <a:xfrm>
            <a:off x="685800" y="6355844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05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CA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685800" y="1524000"/>
            <a:ext cx="6873239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pic" idx="2"/>
          </p:nvPr>
        </p:nvSpPr>
        <p:spPr>
          <a:xfrm>
            <a:off x="7861238" y="751241"/>
            <a:ext cx="3644961" cy="5467443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3124199"/>
            <a:ext cx="6873239" cy="30944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3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ftr" idx="11"/>
          </p:nvPr>
        </p:nvSpPr>
        <p:spPr>
          <a:xfrm>
            <a:off x="685800" y="6355844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05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CA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5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0" y="0"/>
            <a:ext cx="12192000" cy="14414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895600" y="764372"/>
            <a:ext cx="8610599" cy="12930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685800" y="2194559"/>
            <a:ext cx="10820400" cy="4024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indent="-889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Char char="•"/>
              <a:defRPr/>
            </a:lvl1pPr>
            <a:lvl2pPr marL="685800" marR="0" indent="-1016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2pPr>
            <a:lvl3pPr marL="11430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3pPr>
            <a:lvl4pPr marL="1600200" marR="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4pPr>
            <a:lvl5pPr marL="2057400" marR="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5pPr>
            <a:lvl6pPr marL="2514600" marR="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6pPr>
            <a:lvl7pPr marL="2971800" marR="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7pPr>
            <a:lvl8pPr marL="3429000" marR="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8pPr>
            <a:lvl9pPr marL="3886200" marR="0" indent="-1270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3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685800" y="6355844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05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CA"/>
              <a:t>‹#›</a:t>
            </a:fld>
            <a:endParaRPr lang="en-CA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HyheOH_ya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ctrTitle"/>
          </p:nvPr>
        </p:nvSpPr>
        <p:spPr>
          <a:xfrm>
            <a:off x="1371600" y="1803405"/>
            <a:ext cx="9448800" cy="67618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en-CA" sz="2400" i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YOUR </a:t>
            </a:r>
            <a:r>
              <a:rPr lang="en-CA" sz="2400" b="0" i="1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HEALTH ACTION TEAM PRESENTS…</a:t>
            </a:r>
          </a:p>
        </p:txBody>
      </p:sp>
      <p:sp>
        <p:nvSpPr>
          <p:cNvPr id="141" name="Shape 141"/>
          <p:cNvSpPr txBox="1">
            <a:spLocks noGrp="1"/>
          </p:cNvSpPr>
          <p:nvPr>
            <p:ph type="subTitle" idx="1"/>
          </p:nvPr>
        </p:nvSpPr>
        <p:spPr>
          <a:xfrm>
            <a:off x="1371600" y="2479589"/>
            <a:ext cx="9930713" cy="18384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FF0000"/>
              </a:buClr>
              <a:buSzPct val="25000"/>
              <a:buFont typeface="Arial"/>
              <a:buNone/>
            </a:pPr>
            <a:r>
              <a:rPr lang="en-CA" sz="6600" b="0" i="0" u="none" strike="noStrike" cap="none" baseline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FLAVOURED TOBACCO </a:t>
            </a:r>
            <a:r>
              <a:rPr lang="en-CA" sz="66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AND </a:t>
            </a:r>
            <a:r>
              <a:rPr lang="en-CA" sz="6600" b="0" i="0" u="none" strike="noStrike" cap="none" baseline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E-CIGARETTE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title"/>
          </p:nvPr>
        </p:nvSpPr>
        <p:spPr>
          <a:xfrm>
            <a:off x="2921478" y="764372"/>
            <a:ext cx="8594784" cy="129302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en-CA" sz="40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HOOKED OR NOT </a:t>
            </a:r>
          </a:p>
        </p:txBody>
      </p:sp>
      <p:pic>
        <p:nvPicPr>
          <p:cNvPr id="217" name="Shape 2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93766" y="4488935"/>
            <a:ext cx="4609165" cy="1543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Shape 2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68350" y="1277209"/>
            <a:ext cx="2481819" cy="165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Shape 2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6332" y="4517480"/>
            <a:ext cx="3608866" cy="157888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Shape 220"/>
          <p:cNvSpPr txBox="1"/>
          <p:nvPr/>
        </p:nvSpPr>
        <p:spPr>
          <a:xfrm>
            <a:off x="267417" y="2178344"/>
            <a:ext cx="2950233" cy="178510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CA" sz="2000" b="0" i="0" u="sng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What’s the appeal?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lt1"/>
              </a:buClr>
              <a:buSzPct val="100000"/>
              <a:buFont typeface="Questrial"/>
              <a:buChar char="-"/>
            </a:pPr>
            <a:r>
              <a:rPr lang="en-CA"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Colourful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lt1"/>
              </a:buClr>
              <a:buSzPct val="100000"/>
              <a:buFont typeface="Questrial"/>
              <a:buChar char="-"/>
            </a:pPr>
            <a:r>
              <a:rPr lang="en-CA"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Flavourful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lt1"/>
              </a:buClr>
              <a:buSzPct val="100000"/>
              <a:buFont typeface="Questrial"/>
              <a:buChar char="-"/>
            </a:pPr>
            <a:r>
              <a:rPr lang="en-CA"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New Technology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lt1"/>
              </a:buClr>
              <a:buSzPct val="100000"/>
              <a:buFont typeface="Questrial"/>
              <a:buChar char="-"/>
            </a:pPr>
            <a:r>
              <a:rPr lang="en-CA"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Freely able to </a:t>
            </a:r>
            <a:r>
              <a:rPr lang="en-CA" sz="1800" b="0" i="1" u="none" strike="noStrike" cap="none" baseline="0">
                <a:solidFill>
                  <a:srgbClr val="608C31"/>
                </a:solidFill>
                <a:latin typeface="Questrial"/>
                <a:ea typeface="Questrial"/>
                <a:cs typeface="Questrial"/>
                <a:sym typeface="Questrial"/>
              </a:rPr>
              <a:t>smoke</a:t>
            </a:r>
            <a:r>
              <a:rPr lang="en-CA"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anywhere</a:t>
            </a:r>
          </a:p>
        </p:txBody>
      </p:sp>
      <p:sp>
        <p:nvSpPr>
          <p:cNvPr id="221" name="Shape 221"/>
          <p:cNvSpPr txBox="1"/>
          <p:nvPr/>
        </p:nvSpPr>
        <p:spPr>
          <a:xfrm>
            <a:off x="6193766" y="3640283"/>
            <a:ext cx="5865962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CA"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These e liquids have nicotine levels that range from 1.8 % to 10 %</a:t>
            </a:r>
          </a:p>
        </p:txBody>
      </p:sp>
      <p:sp>
        <p:nvSpPr>
          <p:cNvPr id="222" name="Shape 222"/>
          <p:cNvSpPr txBox="1"/>
          <p:nvPr/>
        </p:nvSpPr>
        <p:spPr>
          <a:xfrm>
            <a:off x="6193766" y="2225615"/>
            <a:ext cx="5865962" cy="14773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CA"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Just because they have no tobacco, tar  or smoke doesn’t mean they aren’t addictive!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CA"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The ‘e- liquid’ or flavour still contains  </a:t>
            </a:r>
            <a:r>
              <a:rPr lang="en-CA" sz="1800" b="0" i="0" u="none" strike="noStrike" cap="none" baseline="0">
                <a:solidFill>
                  <a:srgbClr val="608C31"/>
                </a:solidFill>
                <a:latin typeface="Questrial"/>
                <a:ea typeface="Questrial"/>
                <a:cs typeface="Questrial"/>
                <a:sym typeface="Questrial"/>
              </a:rPr>
              <a:t>NICOTINE;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CA"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the same substance that makes  standard cigarettes addictive.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599" cy="10644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en-CA" sz="4000" b="0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BREAKING NEWS</a:t>
            </a:r>
          </a:p>
        </p:txBody>
      </p:sp>
      <p:pic>
        <p:nvPicPr>
          <p:cNvPr id="228" name="Shape 228"/>
          <p:cNvPicPr preferRelativeResize="0"/>
          <p:nvPr/>
        </p:nvPicPr>
        <p:blipFill rotWithShape="1">
          <a:blip r:embed="rId3">
            <a:alphaModFix/>
          </a:blip>
          <a:srcRect l="3961" t="15542" r="78552" b="21311"/>
          <a:stretch/>
        </p:blipFill>
        <p:spPr>
          <a:xfrm>
            <a:off x="228060" y="1491499"/>
            <a:ext cx="2190000" cy="4343400"/>
          </a:xfrm>
          <a:prstGeom prst="rect">
            <a:avLst/>
          </a:prstGeom>
          <a:noFill/>
          <a:ln w="76200" cap="flat">
            <a:solidFill>
              <a:srgbClr val="C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29" name="Shape 229"/>
          <p:cNvPicPr preferRelativeResize="0"/>
          <p:nvPr/>
        </p:nvPicPr>
        <p:blipFill rotWithShape="1">
          <a:blip r:embed="rId4">
            <a:alphaModFix/>
          </a:blip>
          <a:srcRect l="1126" t="7793" r="39471" b="4909"/>
          <a:stretch/>
        </p:blipFill>
        <p:spPr>
          <a:xfrm>
            <a:off x="4493861" y="4023340"/>
            <a:ext cx="4650139" cy="2363559"/>
          </a:xfrm>
          <a:prstGeom prst="rect">
            <a:avLst/>
          </a:prstGeom>
          <a:noFill/>
          <a:ln w="76200" cap="flat">
            <a:solidFill>
              <a:srgbClr val="C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30" name="Shape 230"/>
          <p:cNvSpPr txBox="1"/>
          <p:nvPr/>
        </p:nvSpPr>
        <p:spPr>
          <a:xfrm>
            <a:off x="2704625" y="1666700"/>
            <a:ext cx="9345899" cy="1996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39700" lvl="0" rtl="0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  <a:buClr>
                <a:srgbClr val="FFFFFF"/>
              </a:buClr>
              <a:buSzPct val="100000"/>
            </a:pPr>
            <a:endParaRPr lang="en-CA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  <a:buClr>
                <a:srgbClr val="FFFFFF"/>
              </a:buClr>
              <a:buSzPct val="100000"/>
              <a:buFont typeface="Wingdings"/>
              <a:buChar char="§"/>
            </a:pPr>
            <a:r>
              <a:rPr lang="en-CA" sz="20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E-cigarettes are appealing to youth. A Canadian study found that 18% of high school student non-tobacco smokers had tried e-cigarettes and another 31% are interested in trying them.</a:t>
            </a:r>
            <a:r>
              <a:rPr lang="en-CA" sz="2000" baseline="300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</a:p>
          <a:p>
            <a:pPr>
              <a:spcBef>
                <a:spcPts val="0"/>
              </a:spcBef>
              <a:buNone/>
            </a:pPr>
            <a:endParaRPr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6248400"/>
            <a:ext cx="220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</a:rPr>
              <a:t>*figures reflect U.S. Data</a:t>
            </a:r>
            <a:endParaRPr lang="en-US" sz="12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xfrm>
            <a:off x="2895600" y="764376"/>
            <a:ext cx="8610599" cy="21863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dirty="0"/>
          </a:p>
        </p:txBody>
      </p:sp>
      <p:pic>
        <p:nvPicPr>
          <p:cNvPr id="237" name="Shape 2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8400" y="323850"/>
            <a:ext cx="3962400" cy="21145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33400" y="2667000"/>
            <a:ext cx="10287000" cy="3048000"/>
          </a:xfrm>
        </p:spPr>
        <p:txBody>
          <a:bodyPr/>
          <a:lstStyle/>
          <a:p>
            <a:pPr marL="457200" lvl="0" indent="-317500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  <a:buClr>
                <a:srgbClr val="FFFFFF"/>
              </a:buClr>
              <a:buSzPct val="100000"/>
              <a:buFont typeface="Wingdings"/>
              <a:buChar char="§"/>
            </a:pPr>
            <a:r>
              <a:rPr lang="en-CA" sz="20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Safety concerns have arisen with these unregulated products, given that the long-term health impact of inhaling propylene, </a:t>
            </a:r>
            <a:r>
              <a:rPr lang="en-CA" sz="200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nitrosamines</a:t>
            </a:r>
            <a:r>
              <a:rPr lang="en-CA" sz="20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or vegetable glycol and the effects of second-hand exposure are unknown.</a:t>
            </a:r>
          </a:p>
          <a:p>
            <a:pPr marL="457200" lvl="0" indent="-317500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  <a:buClr>
                <a:srgbClr val="FFFFFF"/>
              </a:buClr>
              <a:buSzPct val="100000"/>
              <a:buFont typeface="Wingdings"/>
              <a:buChar char="§"/>
            </a:pPr>
            <a:r>
              <a:rPr lang="en-CA" sz="20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Researchers and public health experts are concerned that there is potential for e-cigarettes to be a gateway to tobacco use and nicotine addiction. Public Health experts are concerned about emerging research showing that e-cigarettes could renormalize and undermine tobacco control and smoking cessation </a:t>
            </a:r>
            <a:r>
              <a:rPr lang="en-CA" sz="20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efforts!</a:t>
            </a:r>
            <a:endParaRPr lang="en-US" sz="2000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2895600" y="764372"/>
            <a:ext cx="8610599" cy="129302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en-CA" sz="4000" b="0" i="1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PERCEIVED</a:t>
            </a:r>
            <a:r>
              <a:rPr lang="en-CA" sz="40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BENEFITS VS. FACTS </a:t>
            </a:r>
          </a:p>
        </p:txBody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460375" y="2123284"/>
            <a:ext cx="10820400" cy="402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0320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CA" sz="1800" b="0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Fewer carcinogens than Traditional cigarettes </a:t>
            </a:r>
          </a:p>
          <a:p>
            <a:pPr marL="228600" marR="0" lvl="0" indent="-2032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CA" sz="1800" b="0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Less damage to lungs than Traditional cigarettes</a:t>
            </a:r>
            <a:r>
              <a:rPr lang="en-CA" sz="1800" b="0" i="0" u="none" strike="noStrike" cap="none" baseline="0" dirty="0">
                <a:solidFill>
                  <a:srgbClr val="6D9EEB"/>
                </a:solidFill>
                <a:latin typeface="Questrial"/>
                <a:ea typeface="Questrial"/>
                <a:cs typeface="Questrial"/>
                <a:sym typeface="Questrial"/>
              </a:rPr>
              <a:t>*</a:t>
            </a:r>
          </a:p>
          <a:p>
            <a:pPr marL="228600" marR="0" lvl="0" indent="-2032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CA" sz="1800" b="0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Allows users to quit Traditional cigarettes</a:t>
            </a:r>
            <a:r>
              <a:rPr lang="en-CA" sz="1800" b="0" i="0" u="none" strike="noStrike" cap="none" baseline="0" dirty="0">
                <a:solidFill>
                  <a:srgbClr val="A4C2F4"/>
                </a:solidFill>
                <a:latin typeface="Questrial"/>
                <a:ea typeface="Questrial"/>
                <a:cs typeface="Questrial"/>
                <a:sym typeface="Questrial"/>
              </a:rPr>
              <a:t>*</a:t>
            </a:r>
          </a:p>
          <a:p>
            <a:pPr marL="228600" marR="0" lvl="0" indent="-2032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CA" sz="1800" b="0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Functions similarly to the nicotine patch</a:t>
            </a:r>
          </a:p>
          <a:p>
            <a:pPr marL="228600" marR="0" lvl="0" indent="-2032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CA" sz="1800" b="0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Less harmful to second hand smokers  </a:t>
            </a:r>
          </a:p>
          <a:p>
            <a:pPr marL="228600" marR="0" lvl="0" indent="-889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</a:pPr>
            <a:endParaRPr sz="22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228600" marR="0" lvl="0" indent="-889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183333"/>
              <a:buFont typeface="Arial"/>
              <a:buNone/>
            </a:pPr>
            <a:r>
              <a:rPr lang="en-CA" sz="1200" dirty="0">
                <a:solidFill>
                  <a:srgbClr val="A4C2F4"/>
                </a:solidFill>
                <a:latin typeface="Questrial"/>
                <a:ea typeface="Questrial"/>
                <a:cs typeface="Questrial"/>
                <a:sym typeface="Questrial"/>
              </a:rPr>
              <a:t>*although there are, at this time, no conclusive long-term studies with large enough sample sizes to support these ideas</a:t>
            </a:r>
          </a:p>
        </p:txBody>
      </p:sp>
      <p:sp>
        <p:nvSpPr>
          <p:cNvPr id="245" name="Shape 245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46" name="Shape 2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115000"/>
            <a:ext cx="2726400" cy="174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Shape 2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2683848" y="5115050"/>
            <a:ext cx="2081699" cy="174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Shape 2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66250" y="5076900"/>
            <a:ext cx="5425799" cy="174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2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65549" y="5115048"/>
            <a:ext cx="2000699" cy="181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Shape 2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66245" y="5800574"/>
            <a:ext cx="1143000" cy="983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Shape 2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59600" y="5224575"/>
            <a:ext cx="1595049" cy="1595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8600" y="5148375"/>
            <a:ext cx="1595049" cy="1595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Shape 2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02000" y="5224575"/>
            <a:ext cx="1595049" cy="1595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Shape 2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20800" y="5224575"/>
            <a:ext cx="1595049" cy="1595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>
            <a:spLocks noGrp="1"/>
          </p:cNvSpPr>
          <p:nvPr>
            <p:ph type="title"/>
          </p:nvPr>
        </p:nvSpPr>
        <p:spPr>
          <a:xfrm>
            <a:off x="2895600" y="764372"/>
            <a:ext cx="8610599" cy="129302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en-CA" sz="40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CONSEQUENCES </a:t>
            </a:r>
          </a:p>
        </p:txBody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1884608"/>
            <a:ext cx="10820400" cy="45161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CA" sz="2200" b="0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Greater Nicotine content than cigarettes </a:t>
            </a:r>
            <a:r>
              <a:rPr lang="en-CA" sz="2200" b="0" i="0" u="none" strike="noStrike" cap="none" baseline="0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……..</a:t>
            </a:r>
            <a:endParaRPr lang="en-CA" sz="22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CA" sz="2200" b="0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Dry skin</a:t>
            </a:r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CA" sz="2200" b="0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Dry mouth</a:t>
            </a:r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CA" sz="2200" b="0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Rash/burning sensation on face</a:t>
            </a:r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CA" sz="2200" b="0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Itchiness</a:t>
            </a:r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CA" sz="2200" b="0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Puffy/dry eyes</a:t>
            </a:r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CA" sz="2200" b="0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Caffeine sensitivity</a:t>
            </a:r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CA" sz="2200" b="0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Minor blood/nose issues</a:t>
            </a:r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CA" sz="2200" b="0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Cancer</a:t>
            </a:r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CA" sz="2200" b="0" i="0" u="none" strike="noStrike" cap="none" baseline="0" dirty="0">
                <a:solidFill>
                  <a:schemeClr val="accent1">
                    <a:lumMod val="75000"/>
                  </a:schemeClr>
                </a:solidFill>
                <a:latin typeface="Questrial"/>
                <a:ea typeface="Questrial"/>
                <a:cs typeface="Questrial"/>
                <a:sym typeface="Questrial"/>
              </a:rPr>
              <a:t>Addiction</a:t>
            </a:r>
            <a:r>
              <a:rPr lang="en-CA" sz="2200" b="0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endParaRPr lang="en-CA" sz="2200" b="0" i="0" u="none" strike="noStrike" cap="none" baseline="0" dirty="0" smtClean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buClr>
                <a:schemeClr val="lt1"/>
              </a:buClr>
              <a:buSzPct val="100000"/>
              <a:buNone/>
            </a:pPr>
            <a:r>
              <a:rPr lang="en-CA" sz="220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	</a:t>
            </a:r>
            <a:r>
              <a:rPr lang="en-CA" sz="2200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*</a:t>
            </a:r>
            <a:r>
              <a:rPr lang="en-CA" sz="1200" dirty="0" smtClean="0">
                <a:solidFill>
                  <a:schemeClr val="accent4">
                    <a:lumMod val="75000"/>
                  </a:schemeClr>
                </a:solidFill>
                <a:latin typeface="Questrial"/>
                <a:ea typeface="Questrial"/>
                <a:cs typeface="Questrial"/>
                <a:sym typeface="Questrial"/>
              </a:rPr>
              <a:t>although there is insufficient conclusive scientific data at this time &amp; research is on going and could  support  these early findings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buClr>
                <a:schemeClr val="lt1"/>
              </a:buClr>
              <a:buSzPct val="100000"/>
              <a:buNone/>
            </a:pPr>
            <a:r>
              <a:rPr lang="en-CA" sz="2200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endParaRPr lang="en-CA" sz="2200" b="0" i="0" u="none" strike="noStrike" cap="none" baseline="0" dirty="0">
              <a:solidFill>
                <a:schemeClr val="accent4">
                  <a:lumMod val="75000"/>
                </a:schemeClr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</a:pPr>
            <a:endParaRPr sz="22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61" name="Shape 261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62" name="Shape 2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91400" y="2819400"/>
            <a:ext cx="2247900" cy="2038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title"/>
          </p:nvPr>
        </p:nvSpPr>
        <p:spPr>
          <a:xfrm>
            <a:off x="2895600" y="531950"/>
            <a:ext cx="8610599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en-CA" sz="40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POLICIES AND BY-LAWS  </a:t>
            </a:r>
          </a:p>
        </p:txBody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8" y="1727526"/>
            <a:ext cx="5079900" cy="823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SzPct val="25000"/>
              <a:buFont typeface="Arial"/>
              <a:buNone/>
            </a:pPr>
            <a:r>
              <a:rPr lang="en-CA" sz="4000" b="0" i="0" u="none" strike="noStrike" cap="none" baseline="0">
                <a:solidFill>
                  <a:srgbClr val="0070C0"/>
                </a:solidFill>
                <a:latin typeface="Questrial"/>
                <a:ea typeface="Questrial"/>
                <a:cs typeface="Questrial"/>
                <a:sym typeface="Questrial"/>
              </a:rPr>
              <a:t>FEDERAL</a:t>
            </a:r>
            <a:r>
              <a:rPr lang="en-CA" sz="40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</a:p>
        </p:txBody>
      </p:sp>
      <p:sp>
        <p:nvSpPr>
          <p:cNvPr id="271" name="Shape 271"/>
          <p:cNvSpPr txBox="1">
            <a:spLocks noGrp="1"/>
          </p:cNvSpPr>
          <p:nvPr>
            <p:ph type="body" idx="2"/>
          </p:nvPr>
        </p:nvSpPr>
        <p:spPr>
          <a:xfrm>
            <a:off x="685800" y="2465791"/>
            <a:ext cx="5311799" cy="3086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CA" sz="22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No regulations classifying E-cigarettes the same as traditional cigarettes</a:t>
            </a:r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Questrial"/>
              <a:buChar char="•"/>
            </a:pPr>
            <a:r>
              <a:rPr lang="en-CA" sz="22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No advertising restrictions</a:t>
            </a:r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Questrial"/>
              <a:buChar char="•"/>
            </a:pPr>
            <a:r>
              <a:rPr lang="en-CA" sz="22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Import of nicotine containing cartridges is banned</a:t>
            </a:r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Questrial"/>
              <a:buChar char="•"/>
            </a:pPr>
            <a:r>
              <a:rPr lang="en-CA" sz="22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Advertising of nicotine containing cartridges are banned</a:t>
            </a:r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Questrial"/>
              <a:buChar char="•"/>
            </a:pPr>
            <a:r>
              <a:rPr lang="en-CA" sz="22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Advertising Any positive health claims of E-cigarettes is banned</a:t>
            </a:r>
          </a:p>
          <a:p>
            <a:pPr marL="228600" marR="0" lvl="0" indent="-88900" algn="l" rtl="0">
              <a:lnSpc>
                <a:spcPct val="8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</a:pPr>
            <a:endParaRPr sz="22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72" name="Shape 272"/>
          <p:cNvSpPr txBox="1">
            <a:spLocks noGrp="1"/>
          </p:cNvSpPr>
          <p:nvPr>
            <p:ph type="body" idx="3"/>
          </p:nvPr>
        </p:nvSpPr>
        <p:spPr>
          <a:xfrm>
            <a:off x="6400800" y="1827289"/>
            <a:ext cx="5105399" cy="823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SzPct val="25000"/>
              <a:buFont typeface="Arial"/>
              <a:buNone/>
            </a:pPr>
            <a:r>
              <a:rPr lang="en-CA" sz="4000" b="0" i="0" u="none" strike="noStrike" cap="none" baseline="0">
                <a:solidFill>
                  <a:srgbClr val="0070C0"/>
                </a:solidFill>
                <a:latin typeface="Questrial"/>
                <a:ea typeface="Questrial"/>
                <a:cs typeface="Questrial"/>
                <a:sym typeface="Questrial"/>
              </a:rPr>
              <a:t>PROVINCIAL</a:t>
            </a:r>
            <a:r>
              <a:rPr lang="en-CA" sz="4000">
                <a:solidFill>
                  <a:srgbClr val="0070C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SzPct val="25000"/>
              <a:buFont typeface="Arial"/>
              <a:buNone/>
            </a:pPr>
            <a:r>
              <a:rPr lang="en-CA" sz="2400" b="0" i="0" u="none" strike="noStrike" cap="none" baseline="0">
                <a:solidFill>
                  <a:srgbClr val="0070C0"/>
                </a:solidFill>
                <a:latin typeface="Questrial"/>
                <a:ea typeface="Questrial"/>
                <a:cs typeface="Questrial"/>
                <a:sym typeface="Questrial"/>
              </a:rPr>
              <a:t>(starting 2016)</a:t>
            </a:r>
            <a:r>
              <a:rPr lang="en-CA" sz="24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</a:p>
        </p:txBody>
      </p:sp>
      <p:sp>
        <p:nvSpPr>
          <p:cNvPr id="273" name="Shape 273"/>
          <p:cNvSpPr txBox="1">
            <a:spLocks noGrp="1"/>
          </p:cNvSpPr>
          <p:nvPr>
            <p:ph type="body" idx="4"/>
          </p:nvPr>
        </p:nvSpPr>
        <p:spPr>
          <a:xfrm>
            <a:off x="6172200" y="2804741"/>
            <a:ext cx="5333999" cy="3086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CA" sz="2200" b="0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E-cigs are banned where cigarettes are banned</a:t>
            </a:r>
            <a:r>
              <a:rPr lang="en-CA" sz="220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CA" sz="2200" b="0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(2017)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CA" sz="2200" b="0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No one under 19 can </a:t>
            </a:r>
            <a:r>
              <a:rPr lang="en-CA" sz="2200" b="0" i="0" u="none" strike="noStrike" cap="none" baseline="0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purchase (Jan</a:t>
            </a:r>
            <a:r>
              <a:rPr lang="en-CA" sz="2200" b="0" i="0" u="none" strike="noStrike" cap="none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2016)</a:t>
            </a:r>
            <a:r>
              <a:rPr lang="en-CA" sz="2200" b="0" i="0" u="none" strike="noStrike" cap="none" baseline="0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endParaRPr lang="en-CA" sz="22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CA" sz="2200" b="0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No </a:t>
            </a:r>
            <a:r>
              <a:rPr lang="en-CA" sz="2200" b="0" i="0" u="none" strike="noStrike" cap="none" baseline="0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flavourings </a:t>
            </a:r>
            <a:r>
              <a:rPr lang="en-CA" sz="2200" b="0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allowed </a:t>
            </a:r>
            <a:r>
              <a:rPr lang="en-CA" sz="2400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(starting </a:t>
            </a:r>
            <a:r>
              <a:rPr lang="en-CA" sz="2400" dirty="0" smtClean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2016), except MENTHOL is (2017)</a:t>
            </a:r>
            <a:endParaRPr lang="en-CA" sz="24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CA" sz="2200" b="0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Harsh penalties for those selling to underage individuals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CA" sz="2200" dirty="0">
                <a:solidFill>
                  <a:srgbClr val="3C78D8"/>
                </a:solidFill>
                <a:latin typeface="Questrial"/>
                <a:ea typeface="Questrial"/>
                <a:cs typeface="Questrial"/>
                <a:sym typeface="Questrial"/>
              </a:rPr>
              <a:t>* </a:t>
            </a:r>
            <a:r>
              <a:rPr lang="en-CA" dirty="0">
                <a:solidFill>
                  <a:srgbClr val="3C78D8"/>
                </a:solidFill>
                <a:latin typeface="Questrial"/>
                <a:ea typeface="Questrial"/>
                <a:cs typeface="Questrial"/>
                <a:sym typeface="Questrial"/>
              </a:rPr>
              <a:t>ONLY if BILL 45 receives Royal Assent and is </a:t>
            </a:r>
            <a:r>
              <a:rPr lang="en-CA" dirty="0" smtClean="0">
                <a:solidFill>
                  <a:srgbClr val="3C78D8"/>
                </a:solidFill>
                <a:latin typeface="Questrial"/>
                <a:ea typeface="Questrial"/>
                <a:cs typeface="Questrial"/>
                <a:sym typeface="Questrial"/>
              </a:rPr>
              <a:t>passed!</a:t>
            </a:r>
            <a:endParaRPr lang="en-CA" dirty="0">
              <a:solidFill>
                <a:srgbClr val="3C78D8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endParaRPr dirty="0"/>
          </a:p>
          <a:p>
            <a:pPr marL="228600" marR="0" lvl="0" indent="-889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</a:pPr>
            <a:endParaRPr sz="22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title"/>
          </p:nvPr>
        </p:nvSpPr>
        <p:spPr>
          <a:xfrm>
            <a:off x="2895600" y="764372"/>
            <a:ext cx="8610599" cy="129302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en-CA" sz="40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TOMORROW  </a:t>
            </a:r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1622200"/>
            <a:ext cx="10820400" cy="4598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buClr>
                <a:srgbClr val="2376B8"/>
              </a:buClr>
              <a:buSzPct val="25000"/>
              <a:buFont typeface="Arial"/>
              <a:buNone/>
            </a:pPr>
            <a:r>
              <a:rPr lang="en-CA" sz="5000" b="0" i="0" u="none" strike="noStrike" cap="none" baseline="0">
                <a:solidFill>
                  <a:srgbClr val="2376B8"/>
                </a:solidFill>
                <a:latin typeface="Questrial"/>
                <a:ea typeface="Questrial"/>
                <a:cs typeface="Questrial"/>
                <a:sym typeface="Questrial"/>
              </a:rPr>
              <a:t>Locally: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CA" sz="50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We Desire…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buClr>
                <a:srgbClr val="FF0000"/>
              </a:buClr>
              <a:buSzPct val="25000"/>
              <a:buFont typeface="Arial"/>
              <a:buNone/>
            </a:pPr>
            <a:r>
              <a:rPr lang="en-CA" sz="5550" b="0" i="0" u="none" strike="noStrike" cap="none" baseline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an E-Free Environment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buClr>
                <a:srgbClr val="FF0000"/>
              </a:buClr>
              <a:buSzPct val="25000"/>
              <a:buFont typeface="Arial"/>
              <a:buNone/>
            </a:pPr>
            <a:r>
              <a:rPr lang="en-CA" sz="5550" b="0" i="0" u="none" strike="noStrike" cap="none" baseline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&amp;  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buClr>
                <a:srgbClr val="FF0000"/>
              </a:buClr>
              <a:buSzPct val="25000"/>
              <a:buFont typeface="Arial"/>
              <a:buNone/>
            </a:pPr>
            <a:r>
              <a:rPr lang="en-CA" sz="5550" b="0" i="0" u="none" strike="noStrike" cap="none" baseline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 Zero Tolerance Policy</a:t>
            </a:r>
          </a:p>
          <a:p>
            <a:pPr marL="228600" marR="0" lvl="0" indent="-99377" algn="l" rtl="0">
              <a:lnSpc>
                <a:spcPct val="8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</a:pPr>
            <a:endParaRPr sz="205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80" name="Shape 2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95542" y="3251200"/>
            <a:ext cx="1996163" cy="2452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title"/>
          </p:nvPr>
        </p:nvSpPr>
        <p:spPr>
          <a:xfrm>
            <a:off x="2895600" y="764372"/>
            <a:ext cx="8610599" cy="129302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en-CA" sz="4000" b="0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 </a:t>
            </a:r>
            <a:r>
              <a:rPr lang="en-CA" sz="4000" b="0" i="0" u="none" strike="noStrike" cap="none" baseline="0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								</a:t>
            </a:r>
            <a:r>
              <a:rPr lang="en-CA" sz="400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HELP US MAKE THIS HAPPEN </a:t>
            </a:r>
            <a:r>
              <a:rPr lang="en-CA" sz="4000" b="0" i="0" u="none" strike="noStrike" cap="none" baseline="0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				</a:t>
            </a:r>
            <a:endParaRPr lang="en-CA" sz="40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2194558"/>
            <a:ext cx="10820400" cy="42587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indent="-342900">
              <a:buClr>
                <a:srgbClr val="FF0000"/>
              </a:buClr>
              <a:buSzPct val="25000"/>
              <a:buFont typeface="Wingdings" pitchFamily="2" charset="2"/>
              <a:buChar char="ü"/>
            </a:pPr>
            <a:r>
              <a:rPr lang="en-CA" sz="2400" dirty="0" smtClean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Teach </a:t>
            </a:r>
            <a:r>
              <a:rPr lang="en-CA" sz="240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our </a:t>
            </a:r>
            <a:r>
              <a:rPr lang="en-CA" sz="2400" dirty="0" err="1" smtClean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Ancaster</a:t>
            </a:r>
            <a:r>
              <a:rPr lang="en-CA" sz="2400" smtClean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 Community about </a:t>
            </a:r>
            <a:r>
              <a:rPr lang="en-CA" sz="240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the product and its </a:t>
            </a:r>
            <a:r>
              <a:rPr lang="en-CA" sz="2400" dirty="0" smtClean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implications</a:t>
            </a:r>
          </a:p>
          <a:p>
            <a:pPr marL="342900" indent="-342900">
              <a:buClr>
                <a:srgbClr val="FF0000"/>
              </a:buClr>
              <a:buSzPct val="25000"/>
              <a:buFont typeface="Wingdings" pitchFamily="2" charset="2"/>
              <a:buChar char="ü"/>
            </a:pPr>
            <a:r>
              <a:rPr lang="en-CA" sz="2400" dirty="0" smtClean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Lobby </a:t>
            </a:r>
            <a:r>
              <a:rPr lang="en-CA" sz="240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your MPP to ensure that this does not become an easily accessible </a:t>
            </a:r>
            <a:r>
              <a:rPr lang="en-CA" sz="2400" dirty="0" smtClean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product</a:t>
            </a:r>
          </a:p>
          <a:p>
            <a:pPr marL="342900" indent="-342900">
              <a:buClr>
                <a:srgbClr val="FF0000"/>
              </a:buClr>
              <a:buSzPct val="25000"/>
              <a:buFont typeface="Wingdings" pitchFamily="2" charset="2"/>
              <a:buChar char="ü"/>
            </a:pPr>
            <a:r>
              <a:rPr lang="en-CA" sz="2400" dirty="0" smtClean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Sign our  advocacy letter</a:t>
            </a:r>
          </a:p>
          <a:p>
            <a:pPr marL="342900" indent="-342900">
              <a:buClr>
                <a:srgbClr val="FF0000"/>
              </a:buClr>
              <a:buSzPct val="25000"/>
              <a:buFont typeface="Wingdings" pitchFamily="2" charset="2"/>
              <a:buChar char="ü"/>
            </a:pPr>
            <a:r>
              <a:rPr lang="en-CA" sz="2400" dirty="0" smtClean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Keep </a:t>
            </a:r>
            <a:r>
              <a:rPr lang="en-CA" sz="240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our school e-free with a 0 tolerance </a:t>
            </a:r>
            <a:r>
              <a:rPr lang="en-CA" sz="2400" dirty="0" smtClean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policy</a:t>
            </a:r>
          </a:p>
          <a:p>
            <a:pPr marL="342900" indent="-342900">
              <a:buClr>
                <a:srgbClr val="FF0000"/>
              </a:buClr>
              <a:buSzPct val="25000"/>
              <a:buFont typeface="Wingdings" pitchFamily="2" charset="2"/>
              <a:buChar char="ü"/>
            </a:pPr>
            <a:r>
              <a:rPr lang="en-CA" sz="2400" dirty="0" smtClean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Host </a:t>
            </a:r>
            <a:r>
              <a:rPr lang="en-CA" sz="240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an assembly so that all our kids are on the same </a:t>
            </a:r>
            <a:r>
              <a:rPr lang="en-CA" sz="2400" dirty="0" smtClean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page</a:t>
            </a:r>
          </a:p>
          <a:p>
            <a:pPr marL="342900" indent="-342900">
              <a:buClr>
                <a:srgbClr val="FF0000"/>
              </a:buClr>
              <a:buSzPct val="25000"/>
              <a:buFont typeface="Wingdings" pitchFamily="2" charset="2"/>
              <a:buChar char="ü"/>
            </a:pPr>
            <a:r>
              <a:rPr lang="en-CA" sz="2400" dirty="0" smtClean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Be </a:t>
            </a:r>
            <a:r>
              <a:rPr lang="en-CA" sz="240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a </a:t>
            </a:r>
            <a:r>
              <a:rPr lang="en-CA" sz="2400" dirty="0" smtClean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Leader; </a:t>
            </a:r>
            <a:r>
              <a:rPr lang="en-CA" sz="240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communicate with our </a:t>
            </a:r>
            <a:r>
              <a:rPr lang="en-CA" sz="2400" dirty="0" smtClean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Board, </a:t>
            </a:r>
            <a:r>
              <a:rPr lang="en-CA" sz="240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our desire and </a:t>
            </a:r>
            <a:r>
              <a:rPr lang="en-CA" sz="2400" dirty="0" smtClean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initiatives</a:t>
            </a:r>
          </a:p>
          <a:p>
            <a:pPr marL="342900" indent="-342900">
              <a:buClr>
                <a:srgbClr val="FF0000"/>
              </a:buClr>
              <a:buSzPct val="25000"/>
              <a:buFont typeface="Wingdings" pitchFamily="2" charset="2"/>
              <a:buChar char="ü"/>
            </a:pPr>
            <a:r>
              <a:rPr lang="en-CA" sz="2400" dirty="0" smtClean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Support </a:t>
            </a:r>
            <a:r>
              <a:rPr lang="en-CA" sz="240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our upcoming BE </a:t>
            </a:r>
            <a:r>
              <a:rPr lang="en-CA" sz="2400" dirty="0" smtClean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-E -FREE </a:t>
            </a:r>
            <a:r>
              <a:rPr lang="en-CA" sz="240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campaign</a:t>
            </a:r>
            <a:r>
              <a:rPr lang="en-CA" sz="24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		</a:t>
            </a:r>
            <a:r>
              <a:rPr lang="en-CA" sz="2000" b="0" i="0" u="none" strike="noStrike" cap="none" baseline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38026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2194559"/>
            <a:ext cx="10820400" cy="4024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buClr>
                <a:srgbClr val="2376B8"/>
              </a:buClr>
              <a:buSzPct val="100000"/>
              <a:buFont typeface="Noto Symbol"/>
              <a:buChar char="▪"/>
            </a:pPr>
            <a:r>
              <a:rPr lang="en-CA" sz="2400" b="0" i="0" u="none" strike="noStrike" cap="none" baseline="0">
                <a:solidFill>
                  <a:srgbClr val="2376B8"/>
                </a:solidFill>
                <a:latin typeface="Questrial"/>
                <a:ea typeface="Questrial"/>
                <a:cs typeface="Questrial"/>
                <a:sym typeface="Questrial"/>
              </a:rPr>
              <a:t>Freeze the Industry </a:t>
            </a:r>
            <a:r>
              <a:rPr lang="en-CA" sz="2400" b="0" i="0" u="none" strike="noStrike" cap="none" baseline="0">
                <a:solidFill>
                  <a:srgbClr val="90C2EA"/>
                </a:solidFill>
                <a:latin typeface="Questrial"/>
                <a:ea typeface="Questrial"/>
                <a:cs typeface="Questrial"/>
                <a:sym typeface="Questrial"/>
              </a:rPr>
              <a:t>is a youth-led campaign that raises awareness about ways the tobacco industry makes their products appealing to young people. 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rgbClr val="90C2EA"/>
              </a:buClr>
              <a:buSzPct val="100000"/>
              <a:buFont typeface="Noto Symbol"/>
              <a:buChar char="▪"/>
            </a:pPr>
            <a:r>
              <a:rPr lang="en-CA" sz="2400" b="0" i="0" u="none" strike="noStrike" cap="none" baseline="0">
                <a:solidFill>
                  <a:srgbClr val="90C2EA"/>
                </a:solidFill>
                <a:latin typeface="Questrial"/>
                <a:ea typeface="Questrial"/>
                <a:cs typeface="Questrial"/>
                <a:sym typeface="Questrial"/>
              </a:rPr>
              <a:t>The tobacco industry creates and markets products that are addictive and appealing to youth which can cause illness and death. 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rgbClr val="90C2EA"/>
              </a:buClr>
              <a:buSzPct val="100000"/>
              <a:buFont typeface="Noto Symbol"/>
              <a:buChar char="▪"/>
            </a:pPr>
            <a:r>
              <a:rPr lang="en-CA" sz="2400" b="0" i="0" u="none" strike="noStrike" cap="none" baseline="0">
                <a:solidFill>
                  <a:srgbClr val="90C2EA"/>
                </a:solidFill>
                <a:latin typeface="Questrial"/>
                <a:ea typeface="Questrial"/>
                <a:cs typeface="Questrial"/>
                <a:sym typeface="Questrial"/>
              </a:rPr>
              <a:t>“Big Tobacco” does this by adding flavours to their current tobacco products and introducing new and innovative products targeting younger, under-educated new paying customers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SzPct val="100000"/>
              <a:buFont typeface="Noto Symbol"/>
              <a:buChar char="▪"/>
            </a:pPr>
            <a:r>
              <a:rPr lang="en-CA" sz="2400" b="0" i="0" u="none" strike="noStrike" cap="none" baseline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Freeze the Industry: is calling for a ban on all flavoured tobacco products in Canada!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</a:pPr>
            <a:endParaRPr sz="22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47" name="Shape 1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09967" y="467950"/>
            <a:ext cx="5667632" cy="1514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2833915" y="2423885"/>
            <a:ext cx="8806541" cy="28302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CA" sz="24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We need a law that bans ALL flavours 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CA" sz="24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in ALL tobacco products 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CA" sz="24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in Canada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SzPct val="25000"/>
              <a:buFont typeface="Arial"/>
              <a:buNone/>
            </a:pPr>
            <a:r>
              <a:rPr lang="en-CA" sz="1800" b="0" i="0" u="none" strike="noStrike" cap="none" baseline="0">
                <a:solidFill>
                  <a:srgbClr val="0070C0"/>
                </a:solidFill>
                <a:latin typeface="Questrial"/>
                <a:ea typeface="Questrial"/>
                <a:cs typeface="Questrial"/>
                <a:sym typeface="Questrial"/>
              </a:rPr>
              <a:t>[1]</a:t>
            </a:r>
            <a:r>
              <a:rPr lang="en-CA" sz="1800" b="0" i="0" u="sng" strike="noStrike" cap="none" baseline="0">
                <a:solidFill>
                  <a:srgbClr val="0070C0"/>
                </a:solidFill>
                <a:latin typeface="Questrial"/>
                <a:ea typeface="Questrial"/>
                <a:cs typeface="Questrial"/>
                <a:sym typeface="Questrial"/>
              </a:rPr>
              <a:t>http://www.camh.ca/en/hospital/health_information/a_z_mental_health_and_addiction_information/tobacco/Pages/about_tobacco.aspx</a:t>
            </a:r>
          </a:p>
        </p:txBody>
      </p:sp>
      <p:pic>
        <p:nvPicPr>
          <p:cNvPr id="153" name="Shape 1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1910" y="467950"/>
            <a:ext cx="3548546" cy="1027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Shape 1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9312" y="1982425"/>
            <a:ext cx="2220685" cy="4157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xfrm>
            <a:off x="2895600" y="764372"/>
            <a:ext cx="8610599" cy="129302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en-CA" sz="40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BECAUSE:   </a:t>
            </a:r>
          </a:p>
        </p:txBody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1596571"/>
            <a:ext cx="10820400" cy="46221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buClr>
                <a:srgbClr val="FF0000"/>
              </a:buClr>
              <a:buSzPct val="25000"/>
              <a:buFont typeface="Arial"/>
              <a:buNone/>
            </a:pPr>
            <a:r>
              <a:rPr lang="en-CA" sz="2200" b="0" i="0" u="none" strike="noStrike" cap="none" baseline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Product Marketing and Packaging: </a:t>
            </a:r>
            <a:r>
              <a:rPr lang="en-CA" sz="2200" b="0" i="1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The tobacco industry uses creative marketing strategies like adding flavours and introducing new products and brands that appeal to youth and young adults to entice them to try tobacco.</a:t>
            </a:r>
          </a:p>
          <a:p>
            <a:pPr marL="0" marR="0" lvl="0" indent="0" algn="l" rtl="0">
              <a:lnSpc>
                <a:spcPct val="75000"/>
              </a:lnSpc>
              <a:spcBef>
                <a:spcPts val="1000"/>
              </a:spcBef>
              <a:buClr>
                <a:srgbClr val="FF0000"/>
              </a:buClr>
              <a:buSzPct val="25000"/>
              <a:buFont typeface="Arial"/>
              <a:buNone/>
            </a:pPr>
            <a:r>
              <a:rPr lang="en-CA" sz="2200" b="0" i="0" u="none" strike="noStrike" cap="none" baseline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Health: </a:t>
            </a:r>
            <a:r>
              <a:rPr lang="en-CA" sz="2200" b="0" i="1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Tobacco use is still the number one cause of preventable disease and death in Canada!</a:t>
            </a:r>
          </a:p>
          <a:p>
            <a:pPr marL="0" marR="0" lvl="0" indent="0" algn="l" rtl="0">
              <a:lnSpc>
                <a:spcPct val="75000"/>
              </a:lnSpc>
              <a:spcBef>
                <a:spcPts val="100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CA" sz="2200" b="0" i="1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Killing more than 37,000 people every year[1] or 101 people a day. </a:t>
            </a:r>
          </a:p>
          <a:p>
            <a:pPr marL="0" marR="0" lvl="0" indent="0" algn="l" rtl="0">
              <a:lnSpc>
                <a:spcPct val="75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</a:pPr>
            <a:endParaRPr sz="2200" b="0" i="1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lnSpc>
                <a:spcPct val="75000"/>
              </a:lnSpc>
              <a:spcBef>
                <a:spcPts val="100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CA" sz="2200" b="0" i="1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	In Ontario, that is: </a:t>
            </a:r>
            <a:r>
              <a:rPr lang="en-CA" sz="2200" b="0" i="1" u="none" strike="noStrike" cap="none" baseline="0">
                <a:solidFill>
                  <a:srgbClr val="608C31"/>
                </a:solidFill>
                <a:latin typeface="Questrial"/>
                <a:ea typeface="Questrial"/>
                <a:cs typeface="Questrial"/>
                <a:sym typeface="Questrial"/>
              </a:rPr>
              <a:t>13,000 every year   or   36  PEOPLE a day!</a:t>
            </a:r>
          </a:p>
          <a:p>
            <a:pPr marL="0" marR="0" lvl="0" indent="0" algn="l" rtl="0">
              <a:lnSpc>
                <a:spcPct val="75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</a:pPr>
            <a:endParaRPr sz="2200" b="0" i="1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lnSpc>
                <a:spcPct val="75000"/>
              </a:lnSpc>
              <a:spcBef>
                <a:spcPts val="1000"/>
              </a:spcBef>
              <a:buClr>
                <a:srgbClr val="FF0000"/>
              </a:buClr>
              <a:buSzPct val="25000"/>
              <a:buFont typeface="Arial"/>
              <a:buNone/>
            </a:pPr>
            <a:r>
              <a:rPr lang="en-CA" sz="2200" b="0" i="0" u="none" strike="noStrike" cap="none" baseline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Tobacco Industry Exploits Legislative Loopholes: </a:t>
            </a:r>
            <a:r>
              <a:rPr lang="en-CA" sz="2200" b="0" i="1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The tobacco industry consistently finds ways to exploit loopholes in laws designed to protect youth from trying and becoming addicted to tobacco products.  </a:t>
            </a:r>
          </a:p>
          <a:p>
            <a:pPr marL="0" marR="0" lvl="0" indent="0" algn="l" rtl="0">
              <a:lnSpc>
                <a:spcPct val="75000"/>
              </a:lnSpc>
              <a:spcBef>
                <a:spcPts val="1000"/>
              </a:spcBef>
              <a:buClr>
                <a:srgbClr val="FF0000"/>
              </a:buClr>
              <a:buSzPct val="25000"/>
              <a:buFont typeface="Arial"/>
              <a:buNone/>
            </a:pPr>
            <a:r>
              <a:rPr lang="en-CA" sz="2200" b="0" i="0" u="none" strike="noStrike" cap="none" baseline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Youth Prevention: </a:t>
            </a:r>
            <a:r>
              <a:rPr lang="en-CA" sz="2200" b="0" i="1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We can help prevent youth from experimenting with tobacco and becoming addicted to tobacco industry products, by first banning flavours.</a:t>
            </a:r>
          </a:p>
          <a:p>
            <a:pPr marL="228600" marR="0" lvl="0" indent="-99377" algn="l" rtl="0">
              <a:lnSpc>
                <a:spcPct val="75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</a:pPr>
            <a:endParaRPr sz="205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2895600" y="764372"/>
            <a:ext cx="8610599" cy="129302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en-CA" sz="32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SH*T TOBACCO INDUSTRY EXECUTIVES SAY</a:t>
            </a:r>
          </a:p>
        </p:txBody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1603025"/>
            <a:ext cx="10820400" cy="77120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</a:pPr>
            <a:endParaRPr sz="2200" b="0" i="0" u="sng" strike="noStrike" cap="none" baseline="0">
              <a:solidFill>
                <a:schemeClr val="hlink"/>
              </a:solidFill>
              <a:latin typeface="Questrial"/>
              <a:ea typeface="Questrial"/>
              <a:cs typeface="Questrial"/>
              <a:sym typeface="Questrial"/>
              <a:hlinkClick r:id="rId3"/>
            </a:endParaRPr>
          </a:p>
          <a:p>
            <a:pPr marL="0" marR="0" lvl="0" indent="0" algn="r" rtl="0">
              <a:lnSpc>
                <a:spcPct val="80000"/>
              </a:lnSpc>
              <a:spcBef>
                <a:spcPts val="100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CA" sz="2200" b="0" i="0" u="sng" strike="noStrike" cap="none" baseline="0"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  <a:hlinkClick r:id="rId3"/>
              </a:rPr>
              <a:t>https://www.youtube.com/watch?v=XHyheOH_yaM</a:t>
            </a:r>
          </a:p>
          <a:p>
            <a:pPr marL="228600" marR="0" lvl="0" indent="-88900" algn="l" rtl="0">
              <a:lnSpc>
                <a:spcPct val="8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</a:pPr>
            <a:endParaRPr sz="22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67" name="Shape 1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374231"/>
            <a:ext cx="12192000" cy="4483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2895600" y="764372"/>
            <a:ext cx="8610599" cy="129302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en-CA" sz="40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WHAT IS </a:t>
            </a:r>
            <a:r>
              <a:rPr lang="en-CA" sz="4000" b="0" i="0" u="none" strike="noStrike" cap="none" baseline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FLAVOURED TOBACCO</a:t>
            </a:r>
            <a:r>
              <a:rPr lang="en-CA" sz="40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?</a:t>
            </a:r>
          </a:p>
        </p:txBody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4514850" y="1886858"/>
            <a:ext cx="6991350" cy="433182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CA" sz="22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The tobacco industry adds enjoyable flavours like: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CA" sz="22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	 Cherry, Mocha and Cotton  Candy 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CA" sz="22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to their products which appeals to, recruits and 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CA" sz="22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Hooks OUR YOUTH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CA" sz="22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into using their deadly products.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CA" sz="22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Inventing new tobacco products which are seen as:		</a:t>
            </a:r>
            <a:r>
              <a:rPr lang="en-CA" sz="2200" b="0" i="0" u="none" strike="noStrike" cap="none" baseline="0">
                <a:solidFill>
                  <a:srgbClr val="608C31"/>
                </a:solidFill>
                <a:latin typeface="Questrial"/>
                <a:ea typeface="Questrial"/>
                <a:cs typeface="Questrial"/>
                <a:sym typeface="Questrial"/>
              </a:rPr>
              <a:t>SAFE 	COOL	and   LEGAL 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CA" sz="22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are all forms of innovative marketing that appeals 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CA" sz="22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to OUR youth.</a:t>
            </a:r>
          </a:p>
        </p:txBody>
      </p:sp>
      <p:pic>
        <p:nvPicPr>
          <p:cNvPr id="174" name="Shape 1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404" y="2133599"/>
            <a:ext cx="3443968" cy="3613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Shape 1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9145" y="5617028"/>
            <a:ext cx="3970111" cy="10808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title"/>
          </p:nvPr>
        </p:nvSpPr>
        <p:spPr>
          <a:xfrm>
            <a:off x="2895600" y="764372"/>
            <a:ext cx="8610599" cy="129302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en-CA" sz="4000" b="0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WHAT</a:t>
            </a:r>
            <a:r>
              <a:rPr lang="en-CA" sz="400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CA" sz="4000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ABOUT: SHISHA </a:t>
            </a:r>
            <a:r>
              <a:rPr lang="en-CA" sz="4000" b="0" i="0" u="none" strike="noStrike" cap="none" baseline="0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?</a:t>
            </a:r>
            <a:endParaRPr lang="en-CA" sz="40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4470400" y="2194559"/>
            <a:ext cx="7035799" cy="4024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</a:pPr>
            <a:endParaRPr sz="205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CA" sz="2050" b="0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Shisha is a glass-bottomed water pipe in which can contain fruit-flavoured tobacco is covered with foil and roasted with charcoal. The tobacco smoke passes through a water chamber and is inhaled deeply and slowly; the fruit-flavoured tobacco tastes smooth and smells sweet, enthusiasts say, making it an enjoyable, relaxing  and pleasant experience! </a:t>
            </a:r>
          </a:p>
          <a:p>
            <a:pPr marL="2286000" lvl="5" indent="0">
              <a:lnSpc>
                <a:spcPct val="80000"/>
              </a:lnSpc>
              <a:spcBef>
                <a:spcPts val="1000"/>
              </a:spcBef>
              <a:buSzPct val="25000"/>
              <a:buFont typeface="Arial"/>
              <a:buNone/>
            </a:pPr>
            <a:r>
              <a:rPr lang="en-CA" sz="2050" b="0" i="0" u="none" strike="noStrike" cap="none" baseline="0" dirty="0">
                <a:solidFill>
                  <a:schemeClr val="accent3">
                    <a:lumMod val="75000"/>
                  </a:schemeClr>
                </a:solidFill>
                <a:latin typeface="Questrial"/>
                <a:ea typeface="Questrial"/>
                <a:cs typeface="Questrial"/>
                <a:sym typeface="Questrial"/>
              </a:rPr>
              <a:t> IMAGINE?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CA" sz="2050" b="0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Legislation of these kinds of products is hard due to the fact that not all hookah and shisha products contain tobacco. This means in order to enforce a law one must test to confirm the tobacco contents .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</a:pPr>
            <a:endParaRPr sz="205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</a:pPr>
            <a:endParaRPr sz="205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82" name="Shape 182"/>
          <p:cNvPicPr preferRelativeResize="0"/>
          <p:nvPr/>
        </p:nvPicPr>
        <p:blipFill rotWithShape="1">
          <a:blip r:embed="rId3">
            <a:alphaModFix/>
          </a:blip>
          <a:srcRect l="9104" t="11556" r="57273" b="6431"/>
          <a:stretch/>
        </p:blipFill>
        <p:spPr>
          <a:xfrm>
            <a:off x="265792" y="2189842"/>
            <a:ext cx="4045305" cy="4375403"/>
          </a:xfrm>
          <a:prstGeom prst="rect">
            <a:avLst/>
          </a:prstGeom>
          <a:noFill/>
          <a:ln w="38100" cap="sq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title"/>
          </p:nvPr>
        </p:nvSpPr>
        <p:spPr>
          <a:xfrm>
            <a:off x="2895600" y="764372"/>
            <a:ext cx="8610599" cy="129302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en-CA" sz="40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WHAT ARE </a:t>
            </a:r>
            <a:r>
              <a:rPr lang="en-CA" sz="4000" b="0" i="0" u="none" strike="noStrike" cap="none" baseline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E-CIGARETTES</a:t>
            </a:r>
            <a:r>
              <a:rPr lang="en-CA" sz="40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?</a:t>
            </a:r>
          </a:p>
        </p:txBody>
      </p:sp>
      <p:pic>
        <p:nvPicPr>
          <p:cNvPr id="188" name="Shape 1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791" y="2587678"/>
            <a:ext cx="4862184" cy="3240201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Shape 189"/>
          <p:cNvSpPr txBox="1"/>
          <p:nvPr/>
        </p:nvSpPr>
        <p:spPr>
          <a:xfrm>
            <a:off x="258791" y="5648923"/>
            <a:ext cx="1257870" cy="107721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CA" sz="16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E liquid is inserted into </a:t>
            </a:r>
            <a:r>
              <a:rPr lang="en-CA" sz="1600" b="1" i="0" u="sng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Cartridge</a:t>
            </a:r>
          </a:p>
        </p:txBody>
      </p:sp>
      <p:cxnSp>
        <p:nvCxnSpPr>
          <p:cNvPr id="190" name="Shape 190"/>
          <p:cNvCxnSpPr/>
          <p:nvPr/>
        </p:nvCxnSpPr>
        <p:spPr>
          <a:xfrm rot="10800000">
            <a:off x="876304" y="5289277"/>
            <a:ext cx="0" cy="353528"/>
          </a:xfrm>
          <a:prstGeom prst="straightConnector1">
            <a:avLst/>
          </a:prstGeom>
          <a:noFill/>
          <a:ln w="9525" cap="flat">
            <a:solidFill>
              <a:schemeClr val="lt1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191" name="Shape 191"/>
          <p:cNvCxnSpPr/>
          <p:nvPr/>
        </p:nvCxnSpPr>
        <p:spPr>
          <a:xfrm>
            <a:off x="2155666" y="4831305"/>
            <a:ext cx="0" cy="297903"/>
          </a:xfrm>
          <a:prstGeom prst="straightConnector1">
            <a:avLst/>
          </a:prstGeom>
          <a:noFill/>
          <a:ln w="9525" cap="flat">
            <a:solidFill>
              <a:schemeClr val="lt1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92" name="Shape 192"/>
          <p:cNvSpPr txBox="1"/>
          <p:nvPr/>
        </p:nvSpPr>
        <p:spPr>
          <a:xfrm>
            <a:off x="1259457" y="3809375"/>
            <a:ext cx="1794293" cy="107721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CA" sz="1600" b="1" i="0" u="sng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Atomizer</a:t>
            </a:r>
            <a:r>
              <a:rPr lang="en-CA" sz="1600" b="0" i="0" u="sng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CA" sz="16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heats up and vaporizes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CA" sz="16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e liquid</a:t>
            </a:r>
          </a:p>
        </p:txBody>
      </p:sp>
      <p:cxnSp>
        <p:nvCxnSpPr>
          <p:cNvPr id="193" name="Shape 193"/>
          <p:cNvCxnSpPr/>
          <p:nvPr/>
        </p:nvCxnSpPr>
        <p:spPr>
          <a:xfrm>
            <a:off x="3528555" y="4809198"/>
            <a:ext cx="8274" cy="279756"/>
          </a:xfrm>
          <a:prstGeom prst="straightConnector1">
            <a:avLst/>
          </a:prstGeom>
          <a:noFill/>
          <a:ln w="9525" cap="flat">
            <a:solidFill>
              <a:schemeClr val="lt1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94" name="Shape 194"/>
          <p:cNvSpPr txBox="1"/>
          <p:nvPr/>
        </p:nvSpPr>
        <p:spPr>
          <a:xfrm>
            <a:off x="3053750" y="4483273"/>
            <a:ext cx="974801" cy="3385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CA" sz="1600" b="1" i="0" u="sng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Battery</a:t>
            </a:r>
          </a:p>
        </p:txBody>
      </p:sp>
      <p:cxnSp>
        <p:nvCxnSpPr>
          <p:cNvPr id="195" name="Shape 195"/>
          <p:cNvCxnSpPr/>
          <p:nvPr/>
        </p:nvCxnSpPr>
        <p:spPr>
          <a:xfrm rot="10800000" flipH="1">
            <a:off x="5050317" y="5295395"/>
            <a:ext cx="8275" cy="353528"/>
          </a:xfrm>
          <a:prstGeom prst="straightConnector1">
            <a:avLst/>
          </a:prstGeom>
          <a:noFill/>
          <a:ln w="9525" cap="flat">
            <a:solidFill>
              <a:schemeClr val="lt1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96" name="Shape 196"/>
          <p:cNvSpPr txBox="1"/>
          <p:nvPr/>
        </p:nvSpPr>
        <p:spPr>
          <a:xfrm>
            <a:off x="4511614" y="5710994"/>
            <a:ext cx="1216325" cy="3385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CA" sz="1600" b="1" i="0" u="sng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LED light</a:t>
            </a:r>
          </a:p>
        </p:txBody>
      </p:sp>
      <p:sp>
        <p:nvSpPr>
          <p:cNvPr id="197" name="Shape 197"/>
          <p:cNvSpPr txBox="1"/>
          <p:nvPr/>
        </p:nvSpPr>
        <p:spPr>
          <a:xfrm>
            <a:off x="2156602" y="1896081"/>
            <a:ext cx="8569453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CA" sz="24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Electronic Cigarettes release vapor instead of smoke</a:t>
            </a:r>
          </a:p>
        </p:txBody>
      </p:sp>
      <p:pic>
        <p:nvPicPr>
          <p:cNvPr id="198" name="Shape 1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73485" y="2587680"/>
            <a:ext cx="2656353" cy="1829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Shape 19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8853267" y="3947885"/>
            <a:ext cx="2263735" cy="1946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-2503706" y="583368"/>
            <a:ext cx="8610599" cy="129302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en-CA" sz="40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WHY DO WE CARE</a:t>
            </a:r>
          </a:p>
        </p:txBody>
      </p:sp>
      <p:pic>
        <p:nvPicPr>
          <p:cNvPr id="205" name="Shape 2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0706" y="2177018"/>
            <a:ext cx="2242628" cy="1651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Shape 2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3833" y="2869533"/>
            <a:ext cx="1917590" cy="191759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Shape 207"/>
          <p:cNvSpPr txBox="1"/>
          <p:nvPr/>
        </p:nvSpPr>
        <p:spPr>
          <a:xfrm>
            <a:off x="3658430" y="2425850"/>
            <a:ext cx="2096218" cy="181588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CA" sz="14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-</a:t>
            </a:r>
            <a:r>
              <a:rPr lang="en-CA" sz="16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propylene glycol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6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CA" sz="16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-glycerin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6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CA" sz="1600" b="0" i="0" u="none" strike="noStrike" cap="none" baseline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-nicotine (some)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6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CA" sz="16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-flavorings </a:t>
            </a:r>
          </a:p>
        </p:txBody>
      </p:sp>
      <p:sp>
        <p:nvSpPr>
          <p:cNvPr id="208" name="Shape 208"/>
          <p:cNvSpPr txBox="1"/>
          <p:nvPr/>
        </p:nvSpPr>
        <p:spPr>
          <a:xfrm>
            <a:off x="966344" y="4416953"/>
            <a:ext cx="10808429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CA" sz="20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Flavors can include root beer, bubblegum, Creamsicle, peanut butter,  &amp;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CA" sz="20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                                               an assortments of fruity flavors.</a:t>
            </a:r>
          </a:p>
        </p:txBody>
      </p:sp>
      <p:sp>
        <p:nvSpPr>
          <p:cNvPr id="209" name="Shape 209"/>
          <p:cNvSpPr txBox="1"/>
          <p:nvPr/>
        </p:nvSpPr>
        <p:spPr>
          <a:xfrm>
            <a:off x="2933335" y="5042117"/>
            <a:ext cx="6559006" cy="107721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CA" sz="16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These liquids are </a:t>
            </a:r>
            <a:r>
              <a:rPr lang="en-CA" sz="1600" b="1" i="1" u="sng" strike="noStrike" cap="none" baseline="0">
                <a:solidFill>
                  <a:srgbClr val="608C31"/>
                </a:solidFill>
                <a:latin typeface="Questrial"/>
                <a:ea typeface="Questrial"/>
                <a:cs typeface="Questrial"/>
                <a:sym typeface="Questrial"/>
              </a:rPr>
              <a:t>hazardous</a:t>
            </a:r>
            <a:r>
              <a:rPr lang="en-CA" sz="16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to your health. There are multiple documented cases of harm to children under 5 years of age. A drop,  when ingested or absorbed by skin, can cause vomiting, seizures and death.</a:t>
            </a:r>
          </a:p>
        </p:txBody>
      </p:sp>
      <p:sp>
        <p:nvSpPr>
          <p:cNvPr id="210" name="Shape 210"/>
          <p:cNvSpPr txBox="1"/>
          <p:nvPr/>
        </p:nvSpPr>
        <p:spPr>
          <a:xfrm>
            <a:off x="585283" y="1695391"/>
            <a:ext cx="5512279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CA" sz="16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E- liquid or E- juice is the flavouring and the source of an E - cigarette’s  addictive appeal</a:t>
            </a:r>
          </a:p>
        </p:txBody>
      </p:sp>
      <p:sp>
        <p:nvSpPr>
          <p:cNvPr id="211" name="Shape 211"/>
          <p:cNvSpPr txBox="1"/>
          <p:nvPr/>
        </p:nvSpPr>
        <p:spPr>
          <a:xfrm>
            <a:off x="6923314" y="1378857"/>
            <a:ext cx="4586514" cy="286232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CA"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E liquid with nicotine content is illegal to import into Canada due to it’s non-registrant status with health Canada. Nicotine based cartridges are illegally sourced into the country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rgbClr val="000000"/>
      </a:dk1>
      <a:lt1>
        <a:srgbClr val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916</Words>
  <Application>Microsoft Office PowerPoint</Application>
  <PresentationFormat>Widescreen</PresentationFormat>
  <Paragraphs>125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Noto Symbol</vt:lpstr>
      <vt:lpstr>Questrial</vt:lpstr>
      <vt:lpstr>Trebuchet MS</vt:lpstr>
      <vt:lpstr>Verdana</vt:lpstr>
      <vt:lpstr>Wingdings</vt:lpstr>
      <vt:lpstr>Vapor Trail</vt:lpstr>
      <vt:lpstr>YOUR HEALTH ACTION TEAM PRESENTS…</vt:lpstr>
      <vt:lpstr>PowerPoint Presentation</vt:lpstr>
      <vt:lpstr>PowerPoint Presentation</vt:lpstr>
      <vt:lpstr>BECAUSE:   </vt:lpstr>
      <vt:lpstr>SH*T TOBACCO INDUSTRY EXECUTIVES SAY</vt:lpstr>
      <vt:lpstr>WHAT IS FLAVOURED TOBACCO?</vt:lpstr>
      <vt:lpstr>WHAT  ABOUT: SHISHA ?</vt:lpstr>
      <vt:lpstr>WHAT ARE E-CIGARETTES?</vt:lpstr>
      <vt:lpstr>WHY DO WE CARE</vt:lpstr>
      <vt:lpstr>HOOKED OR NOT </vt:lpstr>
      <vt:lpstr>BREAKING NEWS</vt:lpstr>
      <vt:lpstr> </vt:lpstr>
      <vt:lpstr>PERCEIVED BENEFITS VS. FACTS </vt:lpstr>
      <vt:lpstr>CONSEQUENCES </vt:lpstr>
      <vt:lpstr>POLICIES AND BY-LAWS  </vt:lpstr>
      <vt:lpstr>TOMORROW  </vt:lpstr>
      <vt:lpstr>           HELP US MAKE THIS HAPPEN  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HEALTH ACTION TEAM PRESENTS…</dc:title>
  <dc:creator>dogfishead</dc:creator>
  <cp:lastModifiedBy>Elaine Zidar [Staff]</cp:lastModifiedBy>
  <cp:revision>12</cp:revision>
  <cp:lastPrinted>2015-04-30T15:55:24Z</cp:lastPrinted>
  <dcterms:modified xsi:type="dcterms:W3CDTF">2015-05-04T14:50:21Z</dcterms:modified>
</cp:coreProperties>
</file>