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4567" autoAdjust="0"/>
  </p:normalViewPr>
  <p:slideViewPr>
    <p:cSldViewPr snapToGrid="0" snapToObjects="1">
      <p:cViewPr varScale="1">
        <p:scale>
          <a:sx n="62" d="100"/>
          <a:sy n="62" d="100"/>
        </p:scale>
        <p:origin x="243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999969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3583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59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621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475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1878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7023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7011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7253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5176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har char="-"/>
            </a:pPr>
            <a:endParaRPr lang="en-US" dirty="0"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7883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har char="-"/>
            </a:pPr>
            <a:endParaRPr lang="en-US" dirty="0"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4666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760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1954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tags" Target="../tags/tag1.xm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7.mp4"/><Relationship Id="rId2" Type="http://schemas.openxmlformats.org/officeDocument/2006/relationships/tags" Target="../tags/tag7.xm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8.mp4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9.mp4"/><Relationship Id="rId2" Type="http://schemas.openxmlformats.org/officeDocument/2006/relationships/tags" Target="../tags/tag9.xm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2" Type="http://schemas.openxmlformats.org/officeDocument/2006/relationships/tags" Target="../tags/tag2.xm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2" Type="http://schemas.openxmlformats.org/officeDocument/2006/relationships/tags" Target="../tags/tag3.xm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4.mp4"/><Relationship Id="rId2" Type="http://schemas.openxmlformats.org/officeDocument/2006/relationships/tags" Target="../tags/tag4.xm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5.mp4"/><Relationship Id="rId2" Type="http://schemas.openxmlformats.org/officeDocument/2006/relationships/tags" Target="../tags/tag5.xm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6.mp4"/><Relationship Id="rId2" Type="http://schemas.openxmlformats.org/officeDocument/2006/relationships/tags" Target="../tags/tag6.xm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1524000" y="175101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CE60BC"/>
              </a:buClr>
              <a:buSzPct val="25000"/>
              <a:buFont typeface="Arial"/>
              <a:buNone/>
            </a:pPr>
            <a:r>
              <a:rPr lang="en-US" sz="6000" b="0" i="0" u="none" strike="noStrike" cap="none">
                <a:solidFill>
                  <a:srgbClr val="CE60BC"/>
                </a:solidFill>
                <a:latin typeface="Arial"/>
                <a:ea typeface="Arial"/>
                <a:cs typeface="Arial"/>
                <a:sym typeface="Arial"/>
              </a:rPr>
              <a:t>School Council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1524000" y="4230689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FF9214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FF9214"/>
                </a:solidFill>
                <a:latin typeface="Arial"/>
                <a:ea typeface="Arial"/>
                <a:cs typeface="Arial"/>
                <a:sym typeface="Arial"/>
              </a:rPr>
              <a:t>Election Process</a:t>
            </a:r>
          </a:p>
        </p:txBody>
      </p:sp>
      <p:pic>
        <p:nvPicPr>
          <p:cNvPr id="3" name="tmpF6F">
            <a:hlinkClick r:id="" action="ppaction://media"/>
          </p:cNvPr>
          <p:cNvPicPr>
            <a:picLocks noChangeAspect="1"/>
          </p:cNvPicPr>
          <p:nvPr>
            <a:vide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end="54.4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0"/>
    </mc:Choice>
    <mc:Fallback xmlns="">
      <p:transition spd="slow" advTm="6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2"/>
          </p:nvPr>
        </p:nvSpPr>
        <p:spPr>
          <a:xfrm>
            <a:off x="21336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Elections must be conducted by secret ballot</a:t>
            </a:r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parents or guardians of a student enrolled at the school can vote</a:t>
            </a:r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eligible voters may cast one vote for each parent position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2"/>
          </p:nvPr>
        </p:nvSpPr>
        <p:spPr>
          <a:xfrm>
            <a:off x="6172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 startAt="4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Voters must be present at the school on the election day(s) during the hours of the election</a:t>
            </a:r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Calibri"/>
              <a:buAutoNum type="arabicPeriod" startAt="4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Individuals running for a position should not be staffing the election table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385762" y="476250"/>
            <a:ext cx="11401424" cy="504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80" b="1">
                <a:solidFill>
                  <a:srgbClr val="CE60BC"/>
                </a:solidFill>
                <a:latin typeface="Calibri"/>
                <a:ea typeface="Calibri"/>
                <a:cs typeface="Calibri"/>
                <a:sym typeface="Calibri"/>
              </a:rPr>
              <a:t>During the Election</a:t>
            </a:r>
          </a:p>
        </p:txBody>
      </p:sp>
      <p:pic>
        <p:nvPicPr>
          <p:cNvPr id="2" name="tmpED80">
            <a:hlinkClick r:id="" action="ppaction://media"/>
          </p:cNvPr>
          <p:cNvPicPr>
            <a:picLocks noChangeAspect="1"/>
          </p:cNvPicPr>
          <p:nvPr>
            <a:vide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end="54.596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21"/>
    </mc:Choice>
    <mc:Fallback xmlns="">
      <p:transition spd="slow" advTm="27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CE60BC"/>
              </a:buClr>
              <a:buSzPct val="25000"/>
              <a:buFont typeface="Calibri"/>
              <a:buNone/>
            </a:pPr>
            <a:r>
              <a:rPr lang="en-US" sz="6000" b="1" i="0" u="none" strike="noStrike" cap="none">
                <a:solidFill>
                  <a:srgbClr val="CE60BC"/>
                </a:solidFill>
                <a:latin typeface="Calibri"/>
                <a:ea typeface="Calibri"/>
                <a:cs typeface="Calibri"/>
                <a:sym typeface="Calibri"/>
              </a:rPr>
              <a:t>After the Election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FF9214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rgbClr val="FF9214"/>
                </a:solidFill>
                <a:latin typeface="Calibri"/>
                <a:ea typeface="Calibri"/>
                <a:cs typeface="Calibri"/>
                <a:sym typeface="Calibri"/>
              </a:rPr>
              <a:t>Step Three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Announce names of elected council members within 30 days of the election</a:t>
            </a:r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Newsletter</a:t>
            </a:r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website</a:t>
            </a:r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Social media</a:t>
            </a:r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Internal School Council Yammer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6422575" y="4552950"/>
            <a:ext cx="4883100" cy="154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Hold the first meeting within 35 </a:t>
            </a:r>
            <a:r>
              <a:rPr lang="en-US"/>
              <a:t>calendar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days of the school year &amp; elect your executive positions</a:t>
            </a:r>
          </a:p>
        </p:txBody>
      </p:sp>
      <p:pic>
        <p:nvPicPr>
          <p:cNvPr id="168" name="Shape 168" descr="http://editions.lib.umn.edu/electionacademy/wp-content/uploads/sites/3/2012/09/checklist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72682" y="1340767"/>
            <a:ext cx="3945204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385762" y="476250"/>
            <a:ext cx="11401424" cy="504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80" b="1">
                <a:solidFill>
                  <a:srgbClr val="CE60BC"/>
                </a:solidFill>
                <a:latin typeface="Calibri"/>
                <a:ea typeface="Calibri"/>
                <a:cs typeface="Calibri"/>
                <a:sym typeface="Calibri"/>
              </a:rPr>
              <a:t>Final Checklist</a:t>
            </a:r>
          </a:p>
        </p:txBody>
      </p:sp>
      <p:pic>
        <p:nvPicPr>
          <p:cNvPr id="5" name="tmp47B5">
            <a:hlinkClick r:id="" action="ppaction://media"/>
          </p:cNvPr>
          <p:cNvPicPr>
            <a:picLocks noChangeAspect="1"/>
          </p:cNvPicPr>
          <p:nvPr>
            <a:vide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end="38.968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55"/>
    </mc:Choice>
    <mc:Fallback xmlns="">
      <p:transition spd="slow" advTm="290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 for your work on behalf of the children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information or support, please email PIC@hwdsb.on.ca</a:t>
            </a:r>
          </a:p>
        </p:txBody>
      </p:sp>
      <p:pic>
        <p:nvPicPr>
          <p:cNvPr id="3" name="tmp1E09">
            <a:hlinkClick r:id="" action="ppaction://media"/>
          </p:cNvPr>
          <p:cNvPicPr>
            <a:picLocks noChangeAspect="1"/>
          </p:cNvPicPr>
          <p:nvPr>
            <a:vide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end="50.988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1"/>
    </mc:Choice>
    <mc:Fallback xmlns="">
      <p:transition spd="slow" advTm="64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Determines parent representatives – not executive (e.g. Chair, Vice-Chair etc.) positions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Executive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positions can be determined after parent membership is in place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Minimum membership includes: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Majority of parents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 membership is not restricted to any number of parents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bylaws determine your actual membership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HWDSB employee can be a member on the council of their child's school </a:t>
            </a:r>
            <a:r>
              <a:rPr lang="en-US"/>
              <a:t>as a staff representative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if they declare that they are an HWDSB employee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385762" y="476250"/>
            <a:ext cx="11401424" cy="504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80" b="1" i="0" u="none" strike="noStrike" cap="none">
                <a:solidFill>
                  <a:srgbClr val="CE60BC"/>
                </a:solidFill>
                <a:latin typeface="Calibri"/>
                <a:ea typeface="Calibri"/>
                <a:cs typeface="Calibri"/>
                <a:sym typeface="Calibri"/>
              </a:rPr>
              <a:t>Fall Election for Parent Positions</a:t>
            </a:r>
          </a:p>
        </p:txBody>
      </p:sp>
      <p:pic>
        <p:nvPicPr>
          <p:cNvPr id="3" name="tmp9FB4">
            <a:hlinkClick r:id="" action="ppaction://media"/>
          </p:cNvPr>
          <p:cNvPicPr>
            <a:picLocks noChangeAspect="1"/>
          </p:cNvPicPr>
          <p:nvPr>
            <a:vide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end="25.145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01"/>
    </mc:Choice>
    <mc:Fallback xmlns="">
      <p:transition spd="slow" advTm="29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CE60BC"/>
              </a:buClr>
              <a:buSzPct val="25000"/>
              <a:buFont typeface="Calibri"/>
              <a:buNone/>
            </a:pPr>
            <a:r>
              <a:rPr lang="en-US" sz="6000" b="1" i="0" u="none" strike="noStrike" cap="none">
                <a:solidFill>
                  <a:srgbClr val="CE60BC"/>
                </a:solidFill>
                <a:latin typeface="Calibri"/>
                <a:ea typeface="Calibri"/>
                <a:cs typeface="Calibri"/>
                <a:sym typeface="Calibri"/>
              </a:rPr>
              <a:t>Planning the Election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FF9214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rgbClr val="FF9214"/>
                </a:solidFill>
                <a:latin typeface="Calibri"/>
                <a:ea typeface="Calibri"/>
                <a:cs typeface="Calibri"/>
                <a:sym typeface="Calibri"/>
              </a:rPr>
              <a:t>Step One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1981200" y="1461802"/>
            <a:ext cx="8229600" cy="264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214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rgbClr val="FF9214"/>
                </a:solidFill>
                <a:latin typeface="Calibri"/>
                <a:ea typeface="Calibri"/>
                <a:cs typeface="Calibri"/>
                <a:sym typeface="Calibri"/>
              </a:rPr>
              <a:t>STEP 1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forming an election planning committee consisting of parents, teachers and support staff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Secondary schools should include a student representative, appo</a:t>
            </a:r>
            <a:r>
              <a:rPr lang="en-US"/>
              <a:t>inted by student council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It is recommended that this election planning committee be formed in the spring prior to the next school year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385762" y="476250"/>
            <a:ext cx="11401424" cy="504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80" b="1" i="0" u="none" strike="noStrike" cap="none">
                <a:solidFill>
                  <a:srgbClr val="CE60BC"/>
                </a:solidFill>
                <a:latin typeface="Calibri"/>
                <a:ea typeface="Calibri"/>
                <a:cs typeface="Calibri"/>
                <a:sym typeface="Calibri"/>
              </a:rPr>
              <a:t>Planning the Election</a:t>
            </a:r>
          </a:p>
        </p:txBody>
      </p:sp>
      <p:pic>
        <p:nvPicPr>
          <p:cNvPr id="3" name="tmp491E">
            <a:hlinkClick r:id="" action="ppaction://media"/>
          </p:cNvPr>
          <p:cNvPicPr>
            <a:picLocks noChangeAspect="1"/>
          </p:cNvPicPr>
          <p:nvPr>
            <a:vide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end="22.131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17"/>
    </mc:Choice>
    <mc:Fallback xmlns="">
      <p:transition spd="slow" advTm="36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2269775" y="1181873"/>
            <a:ext cx="8229600" cy="145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214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rgbClr val="FF9214"/>
                </a:solidFill>
                <a:latin typeface="Calibri"/>
                <a:ea typeface="Calibri"/>
                <a:cs typeface="Calibri"/>
                <a:sym typeface="Calibri"/>
              </a:rPr>
              <a:t>STEP 2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your election plan before your last school council meeting of the year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 the date, time and location of the election for school council parent members (must occur within first 30</a:t>
            </a:r>
            <a:r>
              <a:rPr lang="en-US"/>
              <a:t> calendar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days of the school year) and </a:t>
            </a:r>
            <a:r>
              <a:rPr lang="en-US"/>
              <a:t>submit the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 date through eBase.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214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rgbClr val="FF9214"/>
                </a:solidFill>
                <a:latin typeface="Calibri"/>
                <a:ea typeface="Calibri"/>
                <a:cs typeface="Calibri"/>
                <a:sym typeface="Calibri"/>
              </a:rPr>
              <a:t>STEP 3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Advertise the election - communicate in June through school newsletter &amp; website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385762" y="476250"/>
            <a:ext cx="11401424" cy="504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80" b="1" i="0" u="none" strike="noStrike" cap="none">
                <a:solidFill>
                  <a:srgbClr val="CE60BC"/>
                </a:solidFill>
                <a:latin typeface="Calibri"/>
                <a:ea typeface="Calibri"/>
                <a:cs typeface="Calibri"/>
                <a:sym typeface="Calibri"/>
              </a:rPr>
              <a:t>Planning the Election</a:t>
            </a:r>
          </a:p>
        </p:txBody>
      </p:sp>
      <p:pic>
        <p:nvPicPr>
          <p:cNvPr id="4" name="tmpDF48">
            <a:hlinkClick r:id="" action="ppaction://media"/>
          </p:cNvPr>
          <p:cNvPicPr>
            <a:picLocks noChangeAspect="1"/>
          </p:cNvPicPr>
          <p:nvPr>
            <a:vide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end="29.87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42"/>
    </mc:Choice>
    <mc:Fallback xmlns="">
      <p:transition spd="slow" advTm="30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762300" y="1384050"/>
            <a:ext cx="8925000" cy="470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214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rgbClr val="FF9214"/>
                </a:solidFill>
                <a:latin typeface="Calibri"/>
                <a:ea typeface="Calibri"/>
                <a:cs typeface="Calibri"/>
                <a:sym typeface="Calibri"/>
              </a:rPr>
              <a:t>STEP 4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 parents of the process for nominations and elections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214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rgbClr val="FF9214"/>
                </a:solidFill>
                <a:latin typeface="Calibri"/>
                <a:ea typeface="Calibri"/>
                <a:cs typeface="Calibri"/>
                <a:sym typeface="Calibri"/>
              </a:rPr>
              <a:t>STEP 5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Ongoing communication in the days leading up to the election </a:t>
            </a:r>
            <a:r>
              <a:rPr lang="en-US"/>
              <a:t>is essential to encourage parent engagement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Nomination forms are returned to the school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385762" y="476250"/>
            <a:ext cx="11401424" cy="504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80" b="1" i="0" u="none" strike="noStrike" cap="none">
                <a:solidFill>
                  <a:srgbClr val="CE60BC"/>
                </a:solidFill>
                <a:latin typeface="Calibri"/>
                <a:ea typeface="Calibri"/>
                <a:cs typeface="Calibri"/>
                <a:sym typeface="Calibri"/>
              </a:rPr>
              <a:t>Planning the Election</a:t>
            </a:r>
          </a:p>
        </p:txBody>
      </p:sp>
      <p:pic>
        <p:nvPicPr>
          <p:cNvPr id="4" name="tmpCF06">
            <a:hlinkClick r:id="" action="ppaction://media"/>
          </p:cNvPr>
          <p:cNvPicPr>
            <a:picLocks noChangeAspect="1"/>
          </p:cNvPicPr>
          <p:nvPr>
            <a:vide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end="11.485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33"/>
    </mc:Choice>
    <mc:Fallback xmlns="">
      <p:transition spd="slow" advTm="16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2106615" y="2595555"/>
            <a:ext cx="8208962" cy="208915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CE60BC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CE60B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2393951" y="1544629"/>
            <a:ext cx="1873249" cy="15700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 back the nomination forms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3788369" y="4411662"/>
            <a:ext cx="1990130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list with bios of candidates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5440364" y="1531929"/>
            <a:ext cx="1871662" cy="15700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with parents before election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6805614" y="4411655"/>
            <a:ext cx="2412999" cy="15700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 parents of election date &amp; how many reps to vote for</a:t>
            </a:r>
          </a:p>
        </p:txBody>
      </p:sp>
      <p:sp>
        <p:nvSpPr>
          <p:cNvPr id="131" name="Shape 131"/>
          <p:cNvSpPr/>
          <p:nvPr/>
        </p:nvSpPr>
        <p:spPr>
          <a:xfrm>
            <a:off x="3043240" y="3352792"/>
            <a:ext cx="574674" cy="576262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4570414" y="3352792"/>
            <a:ext cx="576262" cy="576262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6088064" y="3352792"/>
            <a:ext cx="576262" cy="576262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7724777" y="3352792"/>
            <a:ext cx="576262" cy="576262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x="385762" y="476250"/>
            <a:ext cx="11401424" cy="504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80" b="1" i="0" u="none" strike="noStrike" cap="none">
                <a:solidFill>
                  <a:srgbClr val="CE60BC"/>
                </a:solidFill>
                <a:latin typeface="Calibri"/>
                <a:ea typeface="Calibri"/>
                <a:cs typeface="Calibri"/>
                <a:sym typeface="Calibri"/>
              </a:rPr>
              <a:t>Planning Your Election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1123950" y="1185195"/>
            <a:ext cx="3048000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>
                <a:solidFill>
                  <a:srgbClr val="FF9214"/>
                </a:solidFill>
                <a:latin typeface="Calibri"/>
                <a:ea typeface="Calibri"/>
                <a:cs typeface="Calibri"/>
                <a:sym typeface="Calibri"/>
              </a:rPr>
              <a:t>STEP 6</a:t>
            </a:r>
          </a:p>
        </p:txBody>
      </p:sp>
      <p:pic>
        <p:nvPicPr>
          <p:cNvPr id="2" name="tmp8EEB">
            <a:hlinkClick r:id="" action="ppaction://media"/>
          </p:cNvPr>
          <p:cNvPicPr>
            <a:picLocks noChangeAspect="1"/>
          </p:cNvPicPr>
          <p:nvPr>
            <a:vide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end="41.242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41"/>
    </mc:Choice>
    <mc:Fallback xmlns="">
      <p:transition spd="slow" advTm="210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2314574" y="1825625"/>
            <a:ext cx="9039225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1" i="0" u="none" strike="noStrike" cap="none">
              <a:solidFill>
                <a:srgbClr val="FF921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214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rgbClr val="FF9214"/>
                </a:solidFill>
                <a:latin typeface="Calibri"/>
                <a:ea typeface="Calibri"/>
                <a:cs typeface="Calibri"/>
                <a:sym typeface="Calibri"/>
              </a:rPr>
              <a:t>STEP 7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Hold the election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385762" y="476250"/>
            <a:ext cx="11401424" cy="504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80" b="1">
                <a:solidFill>
                  <a:srgbClr val="CE60BC"/>
                </a:solidFill>
                <a:latin typeface="Calibri"/>
                <a:ea typeface="Calibri"/>
                <a:cs typeface="Calibri"/>
                <a:sym typeface="Calibri"/>
              </a:rPr>
              <a:t>Planning the Election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CE60BC"/>
              </a:buClr>
              <a:buSzPct val="25000"/>
              <a:buFont typeface="Calibri"/>
              <a:buNone/>
            </a:pPr>
            <a:r>
              <a:rPr lang="en-US" sz="6000" b="1" i="0" u="none" strike="noStrike" cap="none">
                <a:solidFill>
                  <a:srgbClr val="CE60BC"/>
                </a:solidFill>
                <a:latin typeface="Calibri"/>
                <a:ea typeface="Calibri"/>
                <a:cs typeface="Calibri"/>
                <a:sym typeface="Calibri"/>
              </a:rPr>
              <a:t>During the Election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FF9214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rgbClr val="FF9214"/>
                </a:solidFill>
                <a:latin typeface="Calibri"/>
                <a:ea typeface="Calibri"/>
                <a:cs typeface="Calibri"/>
                <a:sym typeface="Calibri"/>
              </a:rPr>
              <a:t>Step Two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streamable=true|audioOnly=true|recordStart=0|recordEnd=6981|recordLength=7035|start=0|end=6981|audioFormat={00001610-0000-0010-8000-00AA00389B71}|audioRate=44100|muted=false|volume=0.8|fadeIn=0|fadeOut=0|videoFormat={34363248-0000-0010-8000-00AA00389B71}|videoRate=15|videoWidth=256|videoHeight=2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streamable=true|audioOnly=true|recordStart=0|recordEnd=29301|recordLength=29326|start=0|end=29301|audioFormat={00001610-0000-0010-8000-00AA00389B71}|audioRate=44100|muted=false|volume=0.8|fadeIn=0|fadeOut=0|videoFormat={34363248-0000-0010-8000-00AA00389B71}|videoRate=15|videoWidth=256|videoHeight=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streamable=true|audioOnly=true|recordStart=0|recordEnd=36920|recordLength=36942|start=0|end=36920|audioFormat={00001610-0000-0010-8000-00AA00389B71}|audioRate=44100|muted=false|volume=0.8|fadeIn=0|fadeOut=0|videoFormat={34363248-0000-0010-8000-00AA00389B71}|videoRate=15|videoWidth=256|videoHeight=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streamable=true|audioOnly=true|recordStart=0|recordEnd=30643|recordLength=30672|start=0|end=30643|audioFormat={00001610-0000-0010-8000-00AA00389B71}|audioRate=44100|muted=false|volume=0.8|fadeIn=0|fadeOut=0|videoFormat={34363248-0000-0010-8000-00AA00389B71}|videoRate=15|videoWidth=256|videoHeight=2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streamable=true|audioOnly=true|recordStart=0|recordEnd=16335|recordLength=16346|start=0|end=16335|audioFormat={00001610-0000-0010-8000-00AA00389B71}|audioRate=44100|muted=false|volume=0.8|fadeIn=0|fadeOut=0|videoFormat={34363248-0000-0010-8000-00AA00389B71}|videoRate=15|videoWidth=256|videoHeight=25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streamable=true|audioOnly=true|recordStart=0|recordEnd=21042|recordLength=21083|start=0|end=21042|audioFormat={00001610-0000-0010-8000-00AA00389B71}|audioRate=44100|muted=false|volume=0.8|fadeIn=0|fadeOut=0|videoFormat={34363248-0000-0010-8000-00AA00389B71}|videoRate=15|videoWidth=256|videoHeight=25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streamable=true|audioOnly=true|recordStart=0|recordEnd=27623|recordLength=27677|start=0|end=27623|audioFormat={00001610-0000-0010-8000-00AA00389B71}|audioRate=44100|muted=false|volume=0.8|fadeIn=0|fadeOut=0|videoFormat={34363248-0000-0010-8000-00AA00389B71}|videoRate=15|videoWidth=256|videoHeight=25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streamable=true|audioOnly=true|recordStart=0|recordEnd=29055|recordLength=29093|start=0|end=29055|audioFormat={00001610-0000-0010-8000-00AA00389B71}|audioRate=44100|muted=false|volume=0.8|fadeIn=0|fadeOut=0|videoFormat={34363248-0000-0010-8000-00AA00389B71}|videoRate=15|videoWidth=256|videoHeight=25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streamable=true|audioOnly=true|recordStart=0|recordEnd=6404|recordLength=6454|start=0|end=6404|audioFormat={00001610-0000-0010-8000-00AA00389B71}|audioRate=44100|muted=false|volume=0.8|fadeIn=0|fadeOut=0|videoFormat={34363248-0000-0010-8000-00AA00389B71}|videoRate=15|videoWidth=256|videoHeight=256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432</Words>
  <Application>Microsoft Office PowerPoint</Application>
  <PresentationFormat>Widescreen</PresentationFormat>
  <Paragraphs>61</Paragraphs>
  <Slides>13</Slides>
  <Notes>13</Notes>
  <HiddenSlides>0</HiddenSlides>
  <MMClips>9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School Council</vt:lpstr>
      <vt:lpstr>PowerPoint Presentation</vt:lpstr>
      <vt:lpstr>Planning the Election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During the Election</vt:lpstr>
      <vt:lpstr>PowerPoint Presentation</vt:lpstr>
      <vt:lpstr>After the Election</vt:lpstr>
      <vt:lpstr>PowerPoint Presentation</vt:lpstr>
      <vt:lpstr>Thank you for your work on behalf of the children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Council</dc:title>
  <dc:creator>Brian Goodram [Staff]</dc:creator>
  <cp:lastModifiedBy>Rob</cp:lastModifiedBy>
  <cp:revision>8</cp:revision>
  <dcterms:modified xsi:type="dcterms:W3CDTF">2017-10-19T15:55:39Z</dcterms:modified>
</cp:coreProperties>
</file>