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4F1D73-BAAA-423C-AEC4-DD7F5A1D34E4}">
  <a:tblStyle styleId="{344F1D73-BAAA-423C-AEC4-DD7F5A1D34E4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2" y="1162050"/>
            <a:ext cx="4181475" cy="313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19898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363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065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470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045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0369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0582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0744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6191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5101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1957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767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3429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758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99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50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686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2246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7617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8878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2658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17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hwdsb.on.ca/westmou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44" y="9001"/>
            <a:ext cx="9120600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415585" y="2584038"/>
            <a:ext cx="8312700" cy="107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Gr. 9 Option Sheet Information Night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January 12, 201</a:t>
            </a:r>
            <a:r>
              <a:rPr lang="en-CA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707" cy="68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718" y="3044917"/>
            <a:ext cx="8498560" cy="76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118" y="3197317"/>
            <a:ext cx="8498560" cy="76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1558637" y="1674166"/>
            <a:ext cx="689956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Levels of Grade 9 Compulsory Courses</a:t>
            </a:r>
          </a:p>
        </p:txBody>
      </p:sp>
      <p:graphicFrame>
        <p:nvGraphicFramePr>
          <p:cNvPr id="175" name="Shape 175"/>
          <p:cNvGraphicFramePr/>
          <p:nvPr/>
        </p:nvGraphicFramePr>
        <p:xfrm>
          <a:off x="886867" y="2360832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9ED2E4"/>
                    </a:gs>
                    <a:gs pos="15000">
                      <a:srgbClr val="B8DDEC"/>
                    </a:gs>
                    <a:gs pos="100000">
                      <a:srgbClr val="F2F8FB"/>
                    </a:gs>
                  </a:gsLst>
                  <a:lin ang="16200000" scaled="0"/>
                </a:gradFill>
                <a:tableStyleId>{344F1D73-BAAA-423C-AEC4-DD7F5A1D34E4}</a:tableStyleId>
              </a:tblPr>
              <a:tblGrid>
                <a:gridCol w="1776850"/>
                <a:gridCol w="5944200"/>
              </a:tblGrid>
              <a:tr h="401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English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Enriched, Academic  or Applied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alpha val="40000"/>
                      </a:srgbClr>
                    </a:solidFill>
                  </a:tcPr>
                </a:tc>
              </a:tr>
              <a:tr h="46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Math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Enriched, Academic  or Applied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Geography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Enriched, Academic  or Applied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alpha val="40000"/>
                      </a:srgbClr>
                    </a:solidFill>
                  </a:tcPr>
                </a:tc>
              </a:tr>
              <a:tr h="46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French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Academic or Applied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Science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Enriched, Academic or Applied or Applied Package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alpha val="40000"/>
                      </a:srgbClr>
                    </a:solidFill>
                  </a:tcPr>
                </a:tc>
              </a:tr>
              <a:tr h="46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Phys. Ed.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Female, Male or Fitness Training (Co-ed)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707" cy="68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358" y="2019838"/>
            <a:ext cx="7577985" cy="489551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674154" y="2019838"/>
            <a:ext cx="777239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How should I choose my course level?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5" y="0"/>
            <a:ext cx="9120707" cy="68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2980025" y="1640114"/>
            <a:ext cx="318394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Levels of Courses</a:t>
            </a:r>
          </a:p>
        </p:txBody>
      </p:sp>
      <p:sp>
        <p:nvSpPr>
          <p:cNvPr id="193" name="Shape 193"/>
          <p:cNvSpPr/>
          <p:nvPr/>
        </p:nvSpPr>
        <p:spPr>
          <a:xfrm>
            <a:off x="893617" y="2101778"/>
            <a:ext cx="7554191" cy="3477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Expectations appropriate for all students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all grade 9 and 10 elective courses (except classical/international languages = academic)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knowledge and skills with emphasis on practical applications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often are on a pathway to an apprenticeship, college, or work; can be a pathway to university for some programs as long as English is taken at the “academic” level for grades 10 - 12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5" y="0"/>
            <a:ext cx="9120707" cy="68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/>
          <p:nvPr/>
        </p:nvSpPr>
        <p:spPr>
          <a:xfrm>
            <a:off x="2968022" y="1640114"/>
            <a:ext cx="318394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Levels of Courses</a:t>
            </a:r>
          </a:p>
        </p:txBody>
      </p:sp>
      <p:sp>
        <p:nvSpPr>
          <p:cNvPr id="202" name="Shape 202"/>
          <p:cNvSpPr/>
          <p:nvPr/>
        </p:nvSpPr>
        <p:spPr>
          <a:xfrm>
            <a:off x="872836" y="2181053"/>
            <a:ext cx="7284027" cy="3785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 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is on essential concepts as well as emphasis on theory and abstract thinking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Builds a foundation of knowledge for future studies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Often, students are considering university (although all pathways are open)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Enriched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 curriculum with further extensions 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suited for students considering AP programs, those who enjoy inquiry-based learning, or those identified as ‘gifted’ (note:  no “enriched” indicator on transcript)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1391"/>
            <a:ext cx="9120707" cy="68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1963048" y="1439653"/>
            <a:ext cx="521790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Course Levels – An Example…</a:t>
            </a:r>
          </a:p>
        </p:txBody>
      </p:sp>
      <p:sp>
        <p:nvSpPr>
          <p:cNvPr id="211" name="Shape 211"/>
          <p:cNvSpPr/>
          <p:nvPr/>
        </p:nvSpPr>
        <p:spPr>
          <a:xfrm>
            <a:off x="290945" y="1828582"/>
            <a:ext cx="8250381" cy="48013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Applied English ENG1P1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a short story (high interest, low vocabulary)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a series of paragraphs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 expected, but fewer hours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 English ENG1D1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and discuss Shakespeare’s Twelfth Night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a formal 5 paragraph essay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 expected each night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Specific, closed-ended questions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Enriched English ENG1D1E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and discuss Shakespeare’s Midsummer Night’s Dream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a formal 5 paragraph essay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Emphasis on open-ended questions and creativity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Extended dramatic presentations, class discussions and inquiry-based projects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5" y="0"/>
            <a:ext cx="9120707" cy="68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2944106" y="1558171"/>
            <a:ext cx="323178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Sample Timetable</a:t>
            </a:r>
          </a:p>
        </p:txBody>
      </p:sp>
      <p:graphicFrame>
        <p:nvGraphicFramePr>
          <p:cNvPr id="220" name="Shape 220"/>
          <p:cNvGraphicFramePr/>
          <p:nvPr/>
        </p:nvGraphicFramePr>
        <p:xfrm>
          <a:off x="971550" y="2034228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286EC1"/>
                    </a:gs>
                    <a:gs pos="62000">
                      <a:srgbClr val="417FCA"/>
                    </a:gs>
                    <a:gs pos="100000">
                      <a:srgbClr val="7CA1D9"/>
                    </a:gs>
                  </a:gsLst>
                  <a:lin ang="16200000" scaled="0"/>
                </a:gradFill>
                <a:tableStyleId>{344F1D73-BAAA-423C-AEC4-DD7F5A1D34E4}</a:tableStyleId>
              </a:tblPr>
              <a:tblGrid>
                <a:gridCol w="1438875"/>
                <a:gridCol w="2740125"/>
                <a:gridCol w="2850450"/>
              </a:tblGrid>
              <a:tr h="609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Period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Semester 1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Semester 2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GLS1O1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Foundations of Inquiry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ENG1D1E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Enriched English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4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MFM1P1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Applied Math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SNC1D1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Academic Science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FSF1D1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Academic French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Lunch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4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Lunch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AMU1O1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Music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CGC1D1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Academic Geography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PPL1O1F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Healthy Active Living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C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92" y="0"/>
            <a:ext cx="9120707" cy="68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/>
          <p:nvPr/>
        </p:nvSpPr>
        <p:spPr>
          <a:xfrm>
            <a:off x="2188760" y="1558173"/>
            <a:ext cx="542199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Post-secondary Considerations</a:t>
            </a:r>
          </a:p>
        </p:txBody>
      </p:sp>
      <p:sp>
        <p:nvSpPr>
          <p:cNvPr id="229" name="Shape 229"/>
          <p:cNvSpPr/>
          <p:nvPr/>
        </p:nvSpPr>
        <p:spPr>
          <a:xfrm>
            <a:off x="685800" y="2316163"/>
            <a:ext cx="8042563" cy="3693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grades 11 and 12, students choose courses based on their destinations after graduation – referred to as their ‘pathway’.  The levels of courses change in name from Applied and Academic to College, Mixed, University, and Workplace.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Westmount can prepare students for these pathways: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Apprenticeship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5" y="0"/>
            <a:ext cx="9120707" cy="68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1143000" y="1753125"/>
            <a:ext cx="74376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E-learning options</a:t>
            </a:r>
          </a:p>
        </p:txBody>
      </p:sp>
      <p:sp>
        <p:nvSpPr>
          <p:cNvPr id="238" name="Shape 238"/>
          <p:cNvSpPr/>
          <p:nvPr/>
        </p:nvSpPr>
        <p:spPr>
          <a:xfrm>
            <a:off x="459300" y="2266625"/>
            <a:ext cx="8201400" cy="432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000">
                <a:solidFill>
                  <a:schemeClr val="dk1"/>
                </a:solidFill>
              </a:rPr>
              <a:t>Geography Academic (CGC1D), Geography Applied (CGC1P)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000">
                <a:solidFill>
                  <a:schemeClr val="dk1"/>
                </a:solidFill>
              </a:rPr>
              <a:t>English Academic (ENG1D)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000">
                <a:solidFill>
                  <a:schemeClr val="dk1"/>
                </a:solidFill>
              </a:rPr>
              <a:t>Math Academic (MPM1D) </a:t>
            </a:r>
          </a:p>
          <a:p>
            <a:pPr marR="0" lvl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Designed for independent learners who are self-starters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part of the Westmount program – not self-paced/self-directed (has deadlines &amp; no carryover option)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000">
                <a:solidFill>
                  <a:schemeClr val="dk1"/>
                </a:solidFill>
              </a:rPr>
              <a:t>Teachers are HWDSB teachers, not Westmount teachers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will be s</a:t>
            </a:r>
            <a:r>
              <a:rPr lang="en-CA" sz="2000">
                <a:solidFill>
                  <a:schemeClr val="dk1"/>
                </a:solidFill>
              </a:rPr>
              <a:t>cheduled into the Learning Commons </a:t>
            </a:r>
            <a:r>
              <a:rPr lang="en-C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work on the elearning course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good option for students who require flexibility in the day due to other commitments or physical limitations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5" y="0"/>
            <a:ext cx="9120707" cy="68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1677539" y="1544198"/>
            <a:ext cx="63234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Next Steps for Parents and Students</a:t>
            </a:r>
          </a:p>
        </p:txBody>
      </p:sp>
      <p:sp>
        <p:nvSpPr>
          <p:cNvPr id="247" name="Shape 247"/>
          <p:cNvSpPr/>
          <p:nvPr/>
        </p:nvSpPr>
        <p:spPr>
          <a:xfrm>
            <a:off x="389050" y="2005900"/>
            <a:ext cx="8572500" cy="443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Jan. 2</a:t>
            </a:r>
            <a:r>
              <a:rPr lang="en-CA" sz="2400">
                <a:solidFill>
                  <a:schemeClr val="dk1"/>
                </a:solidFill>
              </a:rPr>
              <a:t>7</a:t>
            </a: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CA" sz="2400">
                <a:solidFill>
                  <a:schemeClr val="dk1"/>
                </a:solidFill>
              </a:rPr>
              <a:t> Letter of Intent</a:t>
            </a: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 Out-of-Board </a:t>
            </a:r>
            <a:r>
              <a:rPr lang="en-CA" sz="2400">
                <a:solidFill>
                  <a:schemeClr val="dk1"/>
                </a:solidFill>
              </a:rPr>
              <a:t>applications</a:t>
            </a: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due </a:t>
            </a:r>
          </a:p>
          <a:p>
            <a:pPr marR="0" lvl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en-CA" sz="2400">
                <a:solidFill>
                  <a:schemeClr val="dk1"/>
                </a:solidFill>
              </a:rPr>
              <a:t>Feb 1</a:t>
            </a: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Parents/elementary school will be notified if accepted to Westmount</a:t>
            </a:r>
          </a:p>
          <a:p>
            <a:pPr marR="0" lvl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Feb. 8-</a:t>
            </a:r>
            <a:r>
              <a:rPr lang="en-CA" sz="2400">
                <a:solidFill>
                  <a:schemeClr val="dk1"/>
                </a:solidFill>
              </a:rPr>
              <a:t>17</a:t>
            </a: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HWDSB students enter options (course selections) online</a:t>
            </a:r>
          </a:p>
          <a:p>
            <a:pPr marR="0" lvl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en-CA" sz="2400">
                <a:solidFill>
                  <a:schemeClr val="dk1"/>
                </a:solidFill>
              </a:rPr>
              <a:t>Having trouble with entering options? Drop-in Help Available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en-CA" sz="2400">
                <a:solidFill>
                  <a:schemeClr val="dk1"/>
                </a:solidFill>
              </a:rPr>
              <a:t>Wed Feb 15, 3:30pm - 4:15pm in the Westmount Learning Commons. </a:t>
            </a:r>
          </a:p>
          <a:p>
            <a:pPr marR="0" lvl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92" y="0"/>
            <a:ext cx="9120707" cy="68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>
            <a:off x="283000" y="2168150"/>
            <a:ext cx="8254500" cy="418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CA" sz="2400" b="1">
                <a:solidFill>
                  <a:schemeClr val="dk1"/>
                </a:solidFill>
              </a:rPr>
              <a:t>Spring / Summer Events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CA" sz="2400">
                <a:solidFill>
                  <a:schemeClr val="dk1"/>
                </a:solidFill>
              </a:rPr>
              <a:t>May 18 9:00 – 11:00 a.m. (auditorium) – Orientation for all incoming Grade 9 students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CA" sz="2400">
                <a:solidFill>
                  <a:schemeClr val="dk1"/>
                </a:solidFill>
              </a:rPr>
              <a:t>Aug 30 Timetable Pickup and Picture Day 10:00am - 12:00pm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CA" sz="2400" b="1">
                <a:solidFill>
                  <a:schemeClr val="dk1"/>
                </a:solidFill>
              </a:rPr>
              <a:t>Information about upcoming events will be shared via email (email address submitted on Letter of Intent) and on the school website.</a:t>
            </a:r>
          </a:p>
          <a:p>
            <a:pPr marL="285750" lvl="0" indent="-28575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lt2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677539" y="1544198"/>
            <a:ext cx="63234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Next Steps for Parents and Students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707" cy="68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2076348" y="2054575"/>
            <a:ext cx="40368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Agenda</a:t>
            </a:r>
          </a:p>
        </p:txBody>
      </p:sp>
      <p:sp>
        <p:nvSpPr>
          <p:cNvPr id="100" name="Shape 100"/>
          <p:cNvSpPr/>
          <p:nvPr/>
        </p:nvSpPr>
        <p:spPr>
          <a:xfrm>
            <a:off x="990025" y="2316175"/>
            <a:ext cx="7335300" cy="415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message from administration 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</a:rPr>
              <a:t>R</a:t>
            </a: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eview of Westmount program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 of high school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Graduation requirements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 9 Courses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 Levels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Post-secondary considerations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steps for parents and students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93" y="0"/>
            <a:ext cx="9120600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/>
          <p:nvPr/>
        </p:nvSpPr>
        <p:spPr>
          <a:xfrm>
            <a:off x="1587900" y="1839225"/>
            <a:ext cx="5968200" cy="95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Westmount Tours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636500" y="2519825"/>
            <a:ext cx="8166000" cy="38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CA" sz="2200"/>
              <a:t>Still unsure if Westmount is right for you? Want to see what self-pacing and self-direction looks like in a classroom? Book a tour of Westmount.</a:t>
            </a:r>
          </a:p>
          <a:p>
            <a:pPr lvl="0" algn="ctr" rtl="0"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en-CA" sz="2200"/>
              <a:t>Student and Parent(s)/Guardian(s)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en-CA" sz="2200"/>
              <a:t>45 minute walk through of Westmount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en-CA" sz="2200"/>
              <a:t>Variety of dates available throughout the school year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en-CA" sz="2200"/>
              <a:t>Book a tour after the presentation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en-CA" sz="2200"/>
              <a:t>Or email Roberta Haddad, Student Success Teacher to sign up for a date (rlhaddad@hwdsb.on.ca)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93" y="0"/>
            <a:ext cx="9120600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3456451" y="2869901"/>
            <a:ext cx="2902800" cy="95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Questions?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5" y="0"/>
            <a:ext cx="9120707" cy="68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1687927" y="2023775"/>
            <a:ext cx="5744136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Structure of High School</a:t>
            </a:r>
          </a:p>
        </p:txBody>
      </p:sp>
      <p:sp>
        <p:nvSpPr>
          <p:cNvPr id="109" name="Shape 109"/>
          <p:cNvSpPr/>
          <p:nvPr/>
        </p:nvSpPr>
        <p:spPr>
          <a:xfrm>
            <a:off x="1143000" y="2690325"/>
            <a:ext cx="6858000" cy="267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Generally a 4 year program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semesters per year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 credits per semester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students take 8 courses per year (many take a spare or two in senior grades)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5" y="0"/>
            <a:ext cx="9120707" cy="68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1606475" y="1876734"/>
            <a:ext cx="5931046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Graduation Requirements</a:t>
            </a:r>
          </a:p>
        </p:txBody>
      </p:sp>
      <p:sp>
        <p:nvSpPr>
          <p:cNvPr id="118" name="Shape 118"/>
          <p:cNvSpPr/>
          <p:nvPr/>
        </p:nvSpPr>
        <p:spPr>
          <a:xfrm>
            <a:off x="685800" y="2908550"/>
            <a:ext cx="7568700" cy="247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credits</a:t>
            </a:r>
            <a:r>
              <a:rPr lang="en-CA" sz="2400" b="1">
                <a:solidFill>
                  <a:schemeClr val="dk1"/>
                </a:solidFill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compulsory courses 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elective courses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hours of community involvement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Provincial grade 10 literacy test (OSSLT)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5" y="0"/>
            <a:ext cx="9120707" cy="68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779316" y="1910551"/>
            <a:ext cx="8104800" cy="415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CA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12 elective credits: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- </a:t>
            </a:r>
            <a:r>
              <a:rPr lang="en-CA" sz="22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selections in grade 9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CA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hours of community involvement: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	- </a:t>
            </a:r>
            <a:r>
              <a:rPr lang="en-CA" sz="22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can begin their community hours during 	  the summer after grade 8 graduation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2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be sure to check that the activity is eligible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2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-http://www.hwdsb.on.ca/secondary/graduation-		  information/diploma-requirements/cih/students/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CA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OSSLT – grade 10 literacy test: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CA" sz="22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All Ontario students write the same day in grade 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44" y="9001"/>
            <a:ext cx="9120600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2291869" y="1526678"/>
            <a:ext cx="47730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Required Courses by Grade</a:t>
            </a:r>
          </a:p>
        </p:txBody>
      </p:sp>
      <p:graphicFrame>
        <p:nvGraphicFramePr>
          <p:cNvPr id="135" name="Shape 135"/>
          <p:cNvGraphicFramePr/>
          <p:nvPr/>
        </p:nvGraphicFramePr>
        <p:xfrm>
          <a:off x="1034600" y="2114644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9ED2E4"/>
                    </a:gs>
                    <a:gs pos="15000">
                      <a:srgbClr val="B8DDEC"/>
                    </a:gs>
                    <a:gs pos="100000">
                      <a:srgbClr val="F2F8FB"/>
                    </a:gs>
                  </a:gsLst>
                  <a:lin ang="16200000" scaled="0"/>
                </a:gradFill>
                <a:tableStyleId>{344F1D73-BAAA-423C-AEC4-DD7F5A1D34E4}</a:tableStyleId>
              </a:tblPr>
              <a:tblGrid>
                <a:gridCol w="1951450"/>
                <a:gridCol w="1976825"/>
                <a:gridCol w="1539600"/>
                <a:gridCol w="1552075"/>
              </a:tblGrid>
              <a:tr h="33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 u="none" strike="noStrike" cap="none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Grade 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Grade 10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Grade 11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Grade 12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1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English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English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English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English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Math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Math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Math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Science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Science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Geography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History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French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Civics /Careers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Physical Ed.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(Arts)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G1, G2, G3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G1, G2, G3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G1, G2, G3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CA" sz="16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G1, G2, G3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707" cy="68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363682" y="2434533"/>
            <a:ext cx="8666017" cy="3785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must earn ONE credit from EACH of these three groups during any grade of high school: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G1.  </a:t>
            </a:r>
            <a:r>
              <a:rPr lang="en-CA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additional English, additional French, a third language, social science or humanities, Canadian and world studies, guidance and career education, or co-op course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G2.  </a:t>
            </a:r>
            <a:r>
              <a:rPr lang="en-CA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additional health and physical education, additional arts, additional French, business, or co-op course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G3.  </a:t>
            </a:r>
            <a:r>
              <a:rPr lang="en-CA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senior science, technological education, additional French, computer studies, or co-op course</a:t>
            </a:r>
          </a:p>
        </p:txBody>
      </p:sp>
      <p:sp>
        <p:nvSpPr>
          <p:cNvPr id="144" name="Shape 144"/>
          <p:cNvSpPr/>
          <p:nvPr/>
        </p:nvSpPr>
        <p:spPr>
          <a:xfrm>
            <a:off x="1738189" y="1706916"/>
            <a:ext cx="591700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Other compulsory credits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45" y="-31379"/>
            <a:ext cx="9120707" cy="68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2813556" y="1440454"/>
            <a:ext cx="349287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Elective Courses</a:t>
            </a:r>
          </a:p>
        </p:txBody>
      </p:sp>
      <p:sp>
        <p:nvSpPr>
          <p:cNvPr id="153" name="Shape 153"/>
          <p:cNvSpPr/>
          <p:nvPr/>
        </p:nvSpPr>
        <p:spPr>
          <a:xfrm>
            <a:off x="181840" y="1785585"/>
            <a:ext cx="8780317" cy="48013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students will choose two elective courses.  It is recommended that students take the compulsory arts credit (any course code starting with “A”) before the end of grade 10.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ADA1O1 – 	Dramatic Arts*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AMU1O1B – 	Music (Instrumental) Beginner*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AMU1O1 – 	Music (Instrumental) Experienced*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AMV1O1 – 	Vocal Music*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AVI1O1 – 	Visual Arts*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BTT1O1 – 	Information Technology in Business (G2)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HIF1O1 – 	Exploring Family Studies (G1)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TIJ1O1 – 	Exploring Technologies (G3)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PPL1O1T – 	Healthy Active Living Training (Co-ed)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LVLBD1 – 	Latin (G1)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GLS1O1 – 	Foundations of Inquiry (G1)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If 2 “arts” credits are taken, the first course will be the compulsory arts credit, and the second course will count as a G2 compulsory credit.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707" cy="68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1984663" y="2967334"/>
            <a:ext cx="5112326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Links to course descriptions can be found on the Westmount website.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http://www.hwdsb.on.ca/westmount/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6575" y="4086014"/>
            <a:ext cx="3493311" cy="237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58896" y="4129742"/>
            <a:ext cx="3401862" cy="237764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1776844" y="1963882"/>
            <a:ext cx="6224154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Detailed Course Descriptions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Microsoft Office PowerPoint</Application>
  <PresentationFormat>On-screen Show (4:3)</PresentationFormat>
  <Paragraphs>205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Arial</vt:lpstr>
      <vt:lpstr>Noto Sans Symbols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Armstrong [Staff]</dc:creator>
  <cp:lastModifiedBy>Michael Armstrong [Staff]</cp:lastModifiedBy>
  <cp:revision>1</cp:revision>
  <dcterms:modified xsi:type="dcterms:W3CDTF">2017-01-12T22:25:58Z</dcterms:modified>
</cp:coreProperties>
</file>