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sldIdLst>
    <p:sldId id="256" r:id="rId5"/>
    <p:sldId id="268" r:id="rId6"/>
    <p:sldId id="269" r:id="rId7"/>
    <p:sldId id="262" r:id="rId8"/>
    <p:sldId id="270" r:id="rId9"/>
    <p:sldId id="259" r:id="rId10"/>
    <p:sldId id="260" r:id="rId11"/>
    <p:sldId id="261" r:id="rId12"/>
    <p:sldId id="258" r:id="rId13"/>
    <p:sldId id="257" r:id="rId14"/>
    <p:sldId id="263" r:id="rId15"/>
    <p:sldId id="264" r:id="rId16"/>
    <p:sldId id="265" r:id="rId17"/>
    <p:sldId id="266" r:id="rId18"/>
    <p:sldId id="272" r:id="rId19"/>
    <p:sldId id="26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1551A7"/>
    <a:srgbClr val="CE60BC"/>
    <a:srgbClr val="FF9214"/>
    <a:srgbClr val="B1F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4"/>
    <p:restoredTop sz="94696"/>
  </p:normalViewPr>
  <p:slideViewPr>
    <p:cSldViewPr snapToGrid="0" snapToObjects="1">
      <p:cViewPr>
        <p:scale>
          <a:sx n="76" d="100"/>
          <a:sy n="76" d="100"/>
        </p:scale>
        <p:origin x="-36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BF8-862E-334C-9966-05BDFC41A4E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282F-E49A-1F4B-9A85-9F36CED8C7E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109" y="165099"/>
            <a:ext cx="701382" cy="83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6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BF8-862E-334C-9966-05BDFC41A4E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282F-E49A-1F4B-9A85-9F36CED8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8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BF8-862E-334C-9966-05BDFC41A4E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282F-E49A-1F4B-9A85-9F36CED8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1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BF8-862E-334C-9966-05BDFC41A4E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282F-E49A-1F4B-9A85-9F36CED8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BF8-862E-334C-9966-05BDFC41A4E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282F-E49A-1F4B-9A85-9F36CED8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2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BF8-862E-334C-9966-05BDFC41A4E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282F-E49A-1F4B-9A85-9F36CED8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BF8-862E-334C-9966-05BDFC41A4E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282F-E49A-1F4B-9A85-9F36CED8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BF8-862E-334C-9966-05BDFC41A4E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282F-E49A-1F4B-9A85-9F36CED8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BF8-862E-334C-9966-05BDFC41A4E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282F-E49A-1F4B-9A85-9F36CED8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7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BF8-862E-334C-9966-05BDFC41A4E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282F-E49A-1F4B-9A85-9F36CED8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5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BF8-862E-334C-9966-05BDFC41A4E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282F-E49A-1F4B-9A85-9F36CED8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0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65BF8-862E-334C-9966-05BDFC41A4E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8282F-E49A-1F4B-9A85-9F36CED8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wdsb.on.ca/saltflee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1868498"/>
            <a:ext cx="9144000" cy="1094309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/>
              <a:t>Their Future…</a:t>
            </a:r>
            <a:endParaRPr lang="en-CA" sz="54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936323" y="3859131"/>
            <a:ext cx="9144000" cy="1655762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1644110" y="3777185"/>
            <a:ext cx="2584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Saltfleet</a:t>
            </a:r>
            <a:endParaRPr lang="en-CA" sz="5400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48341" y="3908720"/>
            <a:ext cx="6944816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800" dirty="0" smtClean="0"/>
              <a:t>is the place to be!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800709"/>
            <a:ext cx="7772400" cy="1512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FFC000"/>
                </a:solidFill>
              </a:rPr>
              <a:t>Know your support network…</a:t>
            </a:r>
            <a:endParaRPr lang="en-CA" sz="4800" dirty="0">
              <a:solidFill>
                <a:srgbClr val="FFC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856096" y="1839233"/>
            <a:ext cx="8950860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Guidance Counsellors		</a:t>
            </a:r>
            <a:endParaRPr lang="en-CA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Student Success Teacher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Classroom and Resource Teachers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Educational Assistants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Social Worker; School </a:t>
            </a:r>
            <a:r>
              <a:rPr lang="en-US" sz="3600" dirty="0" smtClean="0">
                <a:solidFill>
                  <a:srgbClr val="002060"/>
                </a:solidFill>
              </a:rPr>
              <a:t>Nurse;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AY Counsellor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Administrators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Amazing Office Staff</a:t>
            </a:r>
          </a:p>
        </p:txBody>
      </p:sp>
    </p:spTree>
    <p:extLst>
      <p:ext uri="{BB962C8B-B14F-4D97-AF65-F5344CB8AC3E}">
        <p14:creationId xmlns:p14="http://schemas.microsoft.com/office/powerpoint/2010/main" val="104840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102103"/>
            <a:ext cx="10515600" cy="1325563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After Grade 9</a:t>
            </a:r>
            <a:endParaRPr lang="en-CA" sz="4800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02725" y="2617195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Variety of electives past grade 9 in ALL departments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Co-operative Education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3 SHSM programs: Construction, Horticulture &amp; Landscape, Non-Profit</a:t>
            </a:r>
            <a:endParaRPr lang="en-CA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55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856444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FFC000"/>
                </a:solidFill>
              </a:rPr>
              <a:t>Extracurriculars</a:t>
            </a:r>
            <a:r>
              <a:rPr lang="en-US" sz="4800" b="1" dirty="0" smtClean="0">
                <a:solidFill>
                  <a:srgbClr val="FFC000"/>
                </a:solidFill>
              </a:rPr>
              <a:t> at </a:t>
            </a:r>
            <a:r>
              <a:rPr lang="en-US" sz="4800" b="1" dirty="0" err="1" smtClean="0">
                <a:solidFill>
                  <a:srgbClr val="FFC000"/>
                </a:solidFill>
              </a:rPr>
              <a:t>Saltfleet</a:t>
            </a:r>
            <a:endParaRPr lang="en-CA" sz="4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900092"/>
              </p:ext>
            </p:extLst>
          </p:nvPr>
        </p:nvGraphicFramePr>
        <p:xfrm>
          <a:off x="2052849" y="1856100"/>
          <a:ext cx="8701586" cy="4217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9908"/>
                <a:gridCol w="2900839"/>
                <a:gridCol w="2900839"/>
              </a:tblGrid>
              <a:tr h="383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Fall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Winter 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Spring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Girls Basketball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Badminton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Varsity Baseball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Cross Country Running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Boys Basketball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Varsity Cricket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Varsity Boys Football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Varsity Ice Hockey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Track and Field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Varsity Girls Touch Football 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Indoor Soccer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Varsity Golf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Boys Volleyball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Swim Team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Midget Basketball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Weight Room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Girls Volleyball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Rugby 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Boys Grade 9 Soccer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Waterpolo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Varsity Soccer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Varsity Boys Touch Football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Varsity Ultimate Frisbee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Tennis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Varsity Girls Field Hockey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66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719967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C000"/>
                </a:solidFill>
              </a:rPr>
              <a:t>Clubs and More…</a:t>
            </a:r>
            <a:endParaRPr lang="en-CA" sz="4400" b="1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sz="3200" dirty="0"/>
              <a:t>DECA (Business Club)</a:t>
            </a:r>
          </a:p>
          <a:p>
            <a:r>
              <a:rPr lang="en-CA" sz="3200" dirty="0"/>
              <a:t>Grad Committee</a:t>
            </a:r>
          </a:p>
          <a:p>
            <a:r>
              <a:rPr lang="en-CA" sz="3200" dirty="0"/>
              <a:t>Health Action Team (HAT)</a:t>
            </a:r>
          </a:p>
          <a:p>
            <a:r>
              <a:rPr lang="en-CA" sz="3200" dirty="0"/>
              <a:t>Storm Link</a:t>
            </a:r>
          </a:p>
          <a:p>
            <a:r>
              <a:rPr lang="en-CA" sz="3200" dirty="0"/>
              <a:t>Student Parliament</a:t>
            </a:r>
          </a:p>
          <a:p>
            <a:r>
              <a:rPr lang="en-CA" sz="3200" dirty="0"/>
              <a:t>Positive Space</a:t>
            </a:r>
          </a:p>
          <a:p>
            <a:r>
              <a:rPr lang="en-CA" sz="3200" dirty="0"/>
              <a:t>SECO</a:t>
            </a:r>
          </a:p>
          <a:p>
            <a:r>
              <a:rPr lang="en-CA" sz="3200" dirty="0"/>
              <a:t>Eco Schools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8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sz="3200" dirty="0"/>
              <a:t>Band (Junior &amp; Senior)</a:t>
            </a:r>
          </a:p>
          <a:p>
            <a:r>
              <a:rPr lang="en-CA" sz="3200" dirty="0"/>
              <a:t>Guitar Club</a:t>
            </a:r>
          </a:p>
          <a:p>
            <a:r>
              <a:rPr lang="en-CA" sz="3200" dirty="0"/>
              <a:t>Jazz Band</a:t>
            </a:r>
          </a:p>
          <a:p>
            <a:r>
              <a:rPr lang="en-CA" sz="3200" dirty="0"/>
              <a:t>Vocal </a:t>
            </a:r>
          </a:p>
          <a:p>
            <a:r>
              <a:rPr lang="en-CA" sz="3200" dirty="0"/>
              <a:t>Stage Crew</a:t>
            </a:r>
          </a:p>
          <a:p>
            <a:r>
              <a:rPr lang="en-CA" sz="3200" dirty="0"/>
              <a:t>Breakfast Club</a:t>
            </a:r>
          </a:p>
          <a:p>
            <a:r>
              <a:rPr lang="en-CA" sz="3200" dirty="0"/>
              <a:t>Fishing Club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7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100657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Process for Option Sheets</a:t>
            </a:r>
            <a:endParaRPr lang="en-CA" sz="4800" b="1" dirty="0">
              <a:solidFill>
                <a:srgbClr val="FFC00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916374" y="2506662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BLUE Paper copy due to your 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Career Cruising Online entry Due first week of February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Verify choices early April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Timetables provided last week of August</a:t>
            </a:r>
            <a:endParaRPr lang="en-CA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027906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Contact Information</a:t>
            </a:r>
            <a:endParaRPr lang="en-CA" sz="4800" b="1" dirty="0">
              <a:solidFill>
                <a:srgbClr val="FFC000"/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1569493" y="2821912"/>
            <a:ext cx="9116704" cy="247342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solidFill>
                  <a:srgbClr val="002060"/>
                </a:solidFill>
                <a:hlinkClick r:id="rId2"/>
              </a:rPr>
              <a:t>www.hwdsb.on.ca/saltfleet/</a:t>
            </a:r>
            <a:endParaRPr lang="en-US" sz="4400" dirty="0" smtClean="0">
              <a:solidFill>
                <a:srgbClr val="002060"/>
              </a:solidFill>
            </a:endParaRPr>
          </a:p>
          <a:p>
            <a:pPr algn="l"/>
            <a:endParaRPr lang="en-US" sz="4400" dirty="0" smtClean="0">
              <a:solidFill>
                <a:srgbClr val="002060"/>
              </a:solidFill>
            </a:endParaRPr>
          </a:p>
          <a:p>
            <a:pPr algn="l"/>
            <a:r>
              <a:rPr lang="en-US" sz="4400" dirty="0" smtClean="0">
                <a:solidFill>
                  <a:srgbClr val="002060"/>
                </a:solidFill>
              </a:rPr>
              <a:t>905-573-3000 Guidance Ext. 5012</a:t>
            </a:r>
          </a:p>
          <a:p>
            <a:pPr algn="l"/>
            <a:endParaRPr lang="en-CA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8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076433" y="2603358"/>
            <a:ext cx="5071280" cy="132556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C000"/>
                </a:solidFill>
              </a:rPr>
              <a:t>Questions???</a:t>
            </a:r>
            <a:endParaRPr lang="en-CA" sz="6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64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88374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Agenda</a:t>
            </a:r>
            <a:endParaRPr lang="en-CA" sz="4800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75430" y="2057637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Introductions</a:t>
            </a:r>
          </a:p>
          <a:p>
            <a:r>
              <a:rPr lang="en-US" sz="4000" dirty="0" smtClean="0">
                <a:solidFill>
                  <a:srgbClr val="002060"/>
                </a:solidFill>
              </a:rPr>
              <a:t>Overview of Program</a:t>
            </a:r>
          </a:p>
          <a:p>
            <a:r>
              <a:rPr lang="en-US" sz="4000" dirty="0" smtClean="0">
                <a:solidFill>
                  <a:srgbClr val="002060"/>
                </a:solidFill>
              </a:rPr>
              <a:t>Support Networks</a:t>
            </a:r>
          </a:p>
          <a:p>
            <a:r>
              <a:rPr lang="en-US" sz="4000" dirty="0" err="1" smtClean="0">
                <a:solidFill>
                  <a:srgbClr val="002060"/>
                </a:solidFill>
              </a:rPr>
              <a:t>Extracurriculars</a:t>
            </a:r>
            <a:endParaRPr lang="en-US" sz="4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91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115752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Feeder Schools</a:t>
            </a:r>
            <a:endParaRPr lang="en-CA" sz="4800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80146" y="2248706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Bellmoore</a:t>
            </a:r>
            <a:endParaRPr lang="en-US" sz="3600" dirty="0" smtClean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Billy Green</a:t>
            </a:r>
          </a:p>
          <a:p>
            <a:r>
              <a:rPr lang="en-US" sz="3600" dirty="0" err="1" smtClean="0">
                <a:solidFill>
                  <a:srgbClr val="002060"/>
                </a:solidFill>
              </a:rPr>
              <a:t>Gatestone</a:t>
            </a:r>
            <a:endParaRPr lang="en-US" sz="3600" dirty="0" smtClean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Janet Lee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Mount Albion</a:t>
            </a:r>
          </a:p>
          <a:p>
            <a:r>
              <a:rPr lang="en-US" sz="3600" dirty="0" err="1" smtClean="0">
                <a:solidFill>
                  <a:srgbClr val="002060"/>
                </a:solidFill>
              </a:rPr>
              <a:t>Tapleytown</a:t>
            </a:r>
            <a:endParaRPr lang="en-CA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29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88325" y="897387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Diploma Requirements</a:t>
            </a:r>
            <a:endParaRPr lang="en-CA" sz="4800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98510" y="2344239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18 Compulsory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12 Elective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Ontario Secondary School Literacy Test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40 Community Service Hours</a:t>
            </a:r>
            <a:endParaRPr lang="en-CA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16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870092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18 Compulsory Credits</a:t>
            </a:r>
            <a:endParaRPr lang="en-CA" sz="4800" b="1" dirty="0">
              <a:solidFill>
                <a:srgbClr val="FFC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6172200" y="2506662"/>
            <a:ext cx="5181600" cy="4351338"/>
          </a:xfrm>
        </p:spPr>
        <p:txBody>
          <a:bodyPr>
            <a:normAutofit/>
          </a:bodyPr>
          <a:lstStyle/>
          <a:p>
            <a:r>
              <a:rPr lang="en-CA" sz="3600" dirty="0" smtClean="0"/>
              <a:t>1 Arts</a:t>
            </a:r>
          </a:p>
          <a:p>
            <a:r>
              <a:rPr lang="en-CA" sz="3600" dirty="0" smtClean="0"/>
              <a:t>1 Physical Education</a:t>
            </a:r>
          </a:p>
          <a:p>
            <a:r>
              <a:rPr lang="en-CA" sz="3600" dirty="0" smtClean="0"/>
              <a:t>1 French</a:t>
            </a:r>
          </a:p>
          <a:p>
            <a:r>
              <a:rPr lang="en-CA" sz="3600" dirty="0" smtClean="0"/>
              <a:t>0.5 Civics &amp; 0.5 Career Studies</a:t>
            </a:r>
          </a:p>
          <a:p>
            <a:r>
              <a:rPr lang="en-CA" sz="3600" dirty="0" smtClean="0"/>
              <a:t>1 Additional in 3 Groups</a:t>
            </a:r>
            <a:endParaRPr lang="en-CA" sz="36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914400" y="2506662"/>
            <a:ext cx="5181600" cy="4351338"/>
          </a:xfrm>
        </p:spPr>
        <p:txBody>
          <a:bodyPr>
            <a:normAutofit/>
          </a:bodyPr>
          <a:lstStyle/>
          <a:p>
            <a:r>
              <a:rPr lang="en-CA" sz="3600" dirty="0" smtClean="0"/>
              <a:t>4 English</a:t>
            </a:r>
          </a:p>
          <a:p>
            <a:r>
              <a:rPr lang="en-CA" sz="3600" dirty="0" smtClean="0"/>
              <a:t>3 Math</a:t>
            </a:r>
          </a:p>
          <a:p>
            <a:r>
              <a:rPr lang="en-CA" sz="3600" dirty="0" smtClean="0"/>
              <a:t>2 Science</a:t>
            </a:r>
          </a:p>
          <a:p>
            <a:r>
              <a:rPr lang="en-CA" sz="3600" dirty="0" smtClean="0"/>
              <a:t>1 Geography</a:t>
            </a:r>
          </a:p>
          <a:p>
            <a:r>
              <a:rPr lang="en-CA" sz="3600" dirty="0" smtClean="0"/>
              <a:t>1 History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2275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41964" y="1342197"/>
            <a:ext cx="6635080" cy="926976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Grade 9 Options</a:t>
            </a:r>
            <a:endParaRPr lang="en-CA" sz="4800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60310" y="2564904"/>
            <a:ext cx="10345003" cy="3744416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English			●   Science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Math			●    Physical Education	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Geography		●    French</a:t>
            </a:r>
          </a:p>
          <a:p>
            <a:pPr marL="0" indent="0">
              <a:buNone/>
            </a:pPr>
            <a:endParaRPr lang="en-US" sz="3600" dirty="0" smtClean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1 Arts: Drama, Music OR Visual Art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1 Elective: Exploring Technology, Food and Nutrition, OR Information and Technology in Business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39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1785" y="1453344"/>
            <a:ext cx="7938441" cy="926976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Program Pathways in Grade 9</a:t>
            </a:r>
            <a:endParaRPr lang="en-CA" sz="4800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2476500" y="2929267"/>
            <a:ext cx="4038600" cy="320121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Academic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Applied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Enhanced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Locally Developed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Open</a:t>
            </a:r>
            <a:endParaRPr lang="en-CA" sz="3600" dirty="0">
              <a:solidFill>
                <a:srgbClr val="002060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7676866" y="2316297"/>
            <a:ext cx="4038600" cy="22092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 smtClean="0"/>
          </a:p>
          <a:p>
            <a:r>
              <a:rPr lang="en-CA" sz="3600" dirty="0" smtClean="0"/>
              <a:t>Incoming grade 9 students receive an iPad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402057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59632" y="1453344"/>
            <a:ext cx="6635080" cy="926976"/>
          </a:xfrm>
        </p:spPr>
        <p:txBody>
          <a:bodyPr>
            <a:normAutofit/>
          </a:bodyPr>
          <a:lstStyle/>
          <a:p>
            <a:r>
              <a:rPr lang="en-CA" sz="4800" b="1" dirty="0" smtClean="0">
                <a:solidFill>
                  <a:srgbClr val="FFC000"/>
                </a:solidFill>
              </a:rPr>
              <a:t>Support</a:t>
            </a:r>
            <a:r>
              <a:rPr lang="en-CA" sz="4800" dirty="0" smtClean="0">
                <a:solidFill>
                  <a:srgbClr val="FFC000"/>
                </a:solidFill>
              </a:rPr>
              <a:t> </a:t>
            </a:r>
            <a:r>
              <a:rPr lang="en-CA" sz="4800" b="1" dirty="0" smtClean="0">
                <a:solidFill>
                  <a:srgbClr val="FFC000"/>
                </a:solidFill>
              </a:rPr>
              <a:t>Programs</a:t>
            </a:r>
            <a:endParaRPr lang="en-CA" sz="4800" b="1" dirty="0">
              <a:solidFill>
                <a:srgbClr val="FFC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04450"/>
              </p:ext>
            </p:extLst>
          </p:nvPr>
        </p:nvGraphicFramePr>
        <p:xfrm>
          <a:off x="1091821" y="2563990"/>
          <a:ext cx="9608024" cy="2473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012"/>
                <a:gridCol w="4804012"/>
              </a:tblGrid>
              <a:tr h="56074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Semester</a:t>
                      </a:r>
                      <a:r>
                        <a:rPr lang="en-CA" sz="2800" baseline="0" dirty="0" smtClean="0"/>
                        <a:t> One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Semester Two</a:t>
                      </a:r>
                      <a:endParaRPr lang="en-CA" sz="2800" dirty="0"/>
                    </a:p>
                  </a:txBody>
                  <a:tcPr/>
                </a:tc>
              </a:tr>
              <a:tr h="56074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Math</a:t>
                      </a:r>
                      <a:r>
                        <a:rPr lang="en-CA" sz="2800" baseline="0" dirty="0" smtClean="0"/>
                        <a:t> Support for grade 7-8 deficiencies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MFM1P1 grade 9 Applied Math</a:t>
                      </a:r>
                      <a:endParaRPr lang="en-CA" sz="2800" dirty="0"/>
                    </a:p>
                  </a:txBody>
                  <a:tcPr/>
                </a:tc>
              </a:tr>
              <a:tr h="967859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Empower Literacy</a:t>
                      </a:r>
                      <a:r>
                        <a:rPr lang="en-CA" sz="2800" baseline="0" dirty="0" smtClean="0"/>
                        <a:t> support for reading/writing deficiencies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ENG1L1 grade</a:t>
                      </a:r>
                      <a:r>
                        <a:rPr lang="en-CA" sz="2800" baseline="0" dirty="0" smtClean="0"/>
                        <a:t> 9 Locally Developed English</a:t>
                      </a:r>
                      <a:endParaRPr lang="en-CA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34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9256" y="1503630"/>
            <a:ext cx="6635080" cy="926976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Option Sheet</a:t>
            </a:r>
            <a:endParaRPr lang="en-CA" sz="4800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82947" y="2875551"/>
            <a:ext cx="8219256" cy="284117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Listen to your TEACHERS’ recommendations.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When in doubt, call SALTFLEET.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We want you to have a SUCCESSFUL grade 9 year.</a:t>
            </a:r>
            <a:endParaRPr lang="en-CA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9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27F27AB28E284399E81B0E6B649E8B" ma:contentTypeVersion="2" ma:contentTypeDescription="Create a new document." ma:contentTypeScope="" ma:versionID="c3180b1b3510727a723f8c82d9658841">
  <xsd:schema xmlns:xsd="http://www.w3.org/2001/XMLSchema" xmlns:xs="http://www.w3.org/2001/XMLSchema" xmlns:p="http://schemas.microsoft.com/office/2006/metadata/properties" xmlns:ns2="bf69b589-4df6-4574-bde0-2c073cc48901" targetNamespace="http://schemas.microsoft.com/office/2006/metadata/properties" ma:root="true" ma:fieldsID="56efc004bb2d15c4c5862754f37fffa1" ns2:_="">
    <xsd:import namespace="bf69b589-4df6-4574-bde0-2c073cc489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69b589-4df6-4574-bde0-2c073cc4890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E0CFF7-E82F-4BE4-B43F-C49CB5C4E1DA}">
  <ds:schemaRefs>
    <ds:schemaRef ds:uri="http://purl.org/dc/terms/"/>
    <ds:schemaRef ds:uri="http://schemas.openxmlformats.org/package/2006/metadata/core-properties"/>
    <ds:schemaRef ds:uri="bf69b589-4df6-4574-bde0-2c073cc48901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5ECD275-5FBF-4282-A54D-781D3BF365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CC575D-6804-4A0B-97C4-90C36AC7E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69b589-4df6-4574-bde0-2c073cc489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333</Words>
  <Application>Microsoft Office PowerPoint</Application>
  <PresentationFormat>Custom</PresentationFormat>
  <Paragraphs>129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Their Future…</vt:lpstr>
      <vt:lpstr>Agenda</vt:lpstr>
      <vt:lpstr>Feeder Schools</vt:lpstr>
      <vt:lpstr>Diploma Requirements</vt:lpstr>
      <vt:lpstr>18 Compulsory Credits</vt:lpstr>
      <vt:lpstr>Grade 9 Options</vt:lpstr>
      <vt:lpstr>Program Pathways in Grade 9</vt:lpstr>
      <vt:lpstr>Support Programs</vt:lpstr>
      <vt:lpstr>Option Sheet</vt:lpstr>
      <vt:lpstr>PowerPoint Presentation</vt:lpstr>
      <vt:lpstr>After Grade 9</vt:lpstr>
      <vt:lpstr>Extracurriculars at Saltfleet</vt:lpstr>
      <vt:lpstr>Clubs and More…</vt:lpstr>
      <vt:lpstr>Process for Option Sheets</vt:lpstr>
      <vt:lpstr>Contact Information</vt:lpstr>
      <vt:lpstr>Questions???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C555R100-TEACHER</cp:lastModifiedBy>
  <cp:revision>16</cp:revision>
  <dcterms:created xsi:type="dcterms:W3CDTF">2016-07-21T14:54:44Z</dcterms:created>
  <dcterms:modified xsi:type="dcterms:W3CDTF">2018-01-17T02:22:20Z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0x010100A727F27AB28E284399E81B0E6B649E8B</vt:lpwstr>
  </property>
</Properties>
</file>