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16" r:id="rId3"/>
    <p:sldId id="317" r:id="rId4"/>
    <p:sldId id="267" r:id="rId5"/>
    <p:sldId id="323" r:id="rId6"/>
    <p:sldId id="286" r:id="rId7"/>
    <p:sldId id="320" r:id="rId8"/>
    <p:sldId id="257" r:id="rId9"/>
    <p:sldId id="321" r:id="rId10"/>
    <p:sldId id="259" r:id="rId11"/>
    <p:sldId id="261" r:id="rId12"/>
    <p:sldId id="266" r:id="rId13"/>
    <p:sldId id="270" r:id="rId14"/>
    <p:sldId id="269" r:id="rId15"/>
    <p:sldId id="279" r:id="rId16"/>
    <p:sldId id="282" r:id="rId17"/>
    <p:sldId id="283" r:id="rId18"/>
    <p:sldId id="284" r:id="rId19"/>
    <p:sldId id="288" r:id="rId20"/>
    <p:sldId id="322" r:id="rId21"/>
    <p:sldId id="299" r:id="rId22"/>
    <p:sldId id="298" r:id="rId23"/>
    <p:sldId id="297" r:id="rId24"/>
    <p:sldId id="296" r:id="rId25"/>
    <p:sldId id="294" r:id="rId26"/>
    <p:sldId id="305" r:id="rId27"/>
    <p:sldId id="304" r:id="rId28"/>
    <p:sldId id="303" r:id="rId29"/>
    <p:sldId id="302" r:id="rId30"/>
    <p:sldId id="306" r:id="rId31"/>
    <p:sldId id="307" r:id="rId32"/>
    <p:sldId id="309" r:id="rId33"/>
    <p:sldId id="3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570"/>
    <a:srgbClr val="F608C9"/>
    <a:srgbClr val="4D4D4D"/>
    <a:srgbClr val="009FDA"/>
    <a:srgbClr val="FBFBF7"/>
    <a:srgbClr val="F1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32" autoAdjust="0"/>
  </p:normalViewPr>
  <p:slideViewPr>
    <p:cSldViewPr>
      <p:cViewPr varScale="1">
        <p:scale>
          <a:sx n="70" d="100"/>
          <a:sy n="70" d="100"/>
        </p:scale>
        <p:origin x="10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BF4E-1C42-465C-8D96-D9848F445285}" type="datetimeFigureOut">
              <a:rPr lang="en-CA" smtClean="0"/>
              <a:pPr/>
              <a:t>20/10/2014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3A6E4-4993-40B0-93B5-DF035D4C9CFB}" type="slidenum">
              <a:rPr lang="en-CA" smtClean="0"/>
              <a:pPr/>
              <a:t>‹#›</a:t>
            </a:fld>
            <a:endParaRPr lang="en-CA"/>
          </a:p>
        </p:txBody>
      </p:sp>
    </p:spTree>
    <p:extLst>
      <p:ext uri="{BB962C8B-B14F-4D97-AF65-F5344CB8AC3E}">
        <p14:creationId xmlns:p14="http://schemas.microsoft.com/office/powerpoint/2010/main" val="114711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a:t>
            </a:fld>
            <a:endParaRPr lang="en-CA"/>
          </a:p>
        </p:txBody>
      </p:sp>
    </p:spTree>
    <p:extLst>
      <p:ext uri="{BB962C8B-B14F-4D97-AF65-F5344CB8AC3E}">
        <p14:creationId xmlns:p14="http://schemas.microsoft.com/office/powerpoint/2010/main" val="176626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10</a:t>
            </a:fld>
            <a:endParaRPr lang="en-CA"/>
          </a:p>
        </p:txBody>
      </p:sp>
    </p:spTree>
    <p:extLst>
      <p:ext uri="{BB962C8B-B14F-4D97-AF65-F5344CB8AC3E}">
        <p14:creationId xmlns:p14="http://schemas.microsoft.com/office/powerpoint/2010/main" val="390925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11</a:t>
            </a:fld>
            <a:endParaRPr lang="en-CA"/>
          </a:p>
        </p:txBody>
      </p:sp>
    </p:spTree>
    <p:extLst>
      <p:ext uri="{BB962C8B-B14F-4D97-AF65-F5344CB8AC3E}">
        <p14:creationId xmlns:p14="http://schemas.microsoft.com/office/powerpoint/2010/main" val="361555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12</a:t>
            </a:fld>
            <a:endParaRPr lang="en-CA"/>
          </a:p>
        </p:txBody>
      </p:sp>
    </p:spTree>
    <p:extLst>
      <p:ext uri="{BB962C8B-B14F-4D97-AF65-F5344CB8AC3E}">
        <p14:creationId xmlns:p14="http://schemas.microsoft.com/office/powerpoint/2010/main" val="309138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13</a:t>
            </a:fld>
            <a:endParaRPr lang="en-CA"/>
          </a:p>
        </p:txBody>
      </p:sp>
    </p:spTree>
    <p:extLst>
      <p:ext uri="{BB962C8B-B14F-4D97-AF65-F5344CB8AC3E}">
        <p14:creationId xmlns:p14="http://schemas.microsoft.com/office/powerpoint/2010/main" val="266429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14</a:t>
            </a:fld>
            <a:endParaRPr lang="en-CA"/>
          </a:p>
        </p:txBody>
      </p:sp>
    </p:spTree>
    <p:extLst>
      <p:ext uri="{BB962C8B-B14F-4D97-AF65-F5344CB8AC3E}">
        <p14:creationId xmlns:p14="http://schemas.microsoft.com/office/powerpoint/2010/main" val="317836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15</a:t>
            </a:fld>
            <a:endParaRPr lang="en-CA"/>
          </a:p>
        </p:txBody>
      </p:sp>
    </p:spTree>
    <p:extLst>
      <p:ext uri="{BB962C8B-B14F-4D97-AF65-F5344CB8AC3E}">
        <p14:creationId xmlns:p14="http://schemas.microsoft.com/office/powerpoint/2010/main" val="148563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16</a:t>
            </a:fld>
            <a:endParaRPr lang="en-CA"/>
          </a:p>
        </p:txBody>
      </p:sp>
    </p:spTree>
    <p:extLst>
      <p:ext uri="{BB962C8B-B14F-4D97-AF65-F5344CB8AC3E}">
        <p14:creationId xmlns:p14="http://schemas.microsoft.com/office/powerpoint/2010/main" val="165519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17</a:t>
            </a:fld>
            <a:endParaRPr lang="en-CA"/>
          </a:p>
        </p:txBody>
      </p:sp>
    </p:spTree>
    <p:extLst>
      <p:ext uri="{BB962C8B-B14F-4D97-AF65-F5344CB8AC3E}">
        <p14:creationId xmlns:p14="http://schemas.microsoft.com/office/powerpoint/2010/main" val="149438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18</a:t>
            </a:fld>
            <a:endParaRPr lang="en-CA"/>
          </a:p>
        </p:txBody>
      </p:sp>
    </p:spTree>
    <p:extLst>
      <p:ext uri="{BB962C8B-B14F-4D97-AF65-F5344CB8AC3E}">
        <p14:creationId xmlns:p14="http://schemas.microsoft.com/office/powerpoint/2010/main" val="339092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19</a:t>
            </a:fld>
            <a:endParaRPr lang="en-CA"/>
          </a:p>
        </p:txBody>
      </p:sp>
    </p:spTree>
    <p:extLst>
      <p:ext uri="{BB962C8B-B14F-4D97-AF65-F5344CB8AC3E}">
        <p14:creationId xmlns:p14="http://schemas.microsoft.com/office/powerpoint/2010/main" val="156082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a:t>
            </a:fld>
            <a:endParaRPr lang="en-CA"/>
          </a:p>
        </p:txBody>
      </p:sp>
    </p:spTree>
    <p:extLst>
      <p:ext uri="{BB962C8B-B14F-4D97-AF65-F5344CB8AC3E}">
        <p14:creationId xmlns:p14="http://schemas.microsoft.com/office/powerpoint/2010/main" val="2988696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20</a:t>
            </a:fld>
            <a:endParaRPr lang="en-CA"/>
          </a:p>
        </p:txBody>
      </p:sp>
    </p:spTree>
    <p:extLst>
      <p:ext uri="{BB962C8B-B14F-4D97-AF65-F5344CB8AC3E}">
        <p14:creationId xmlns:p14="http://schemas.microsoft.com/office/powerpoint/2010/main" val="262814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21</a:t>
            </a:fld>
            <a:endParaRPr lang="en-CA"/>
          </a:p>
        </p:txBody>
      </p:sp>
    </p:spTree>
    <p:extLst>
      <p:ext uri="{BB962C8B-B14F-4D97-AF65-F5344CB8AC3E}">
        <p14:creationId xmlns:p14="http://schemas.microsoft.com/office/powerpoint/2010/main" val="1876551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22</a:t>
            </a:fld>
            <a:endParaRPr lang="en-CA"/>
          </a:p>
        </p:txBody>
      </p:sp>
    </p:spTree>
    <p:extLst>
      <p:ext uri="{BB962C8B-B14F-4D97-AF65-F5344CB8AC3E}">
        <p14:creationId xmlns:p14="http://schemas.microsoft.com/office/powerpoint/2010/main" val="2466748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23</a:t>
            </a:fld>
            <a:endParaRPr lang="en-CA"/>
          </a:p>
        </p:txBody>
      </p:sp>
    </p:spTree>
    <p:extLst>
      <p:ext uri="{BB962C8B-B14F-4D97-AF65-F5344CB8AC3E}">
        <p14:creationId xmlns:p14="http://schemas.microsoft.com/office/powerpoint/2010/main" val="2174678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24</a:t>
            </a:fld>
            <a:endParaRPr lang="en-CA"/>
          </a:p>
        </p:txBody>
      </p:sp>
    </p:spTree>
    <p:extLst>
      <p:ext uri="{BB962C8B-B14F-4D97-AF65-F5344CB8AC3E}">
        <p14:creationId xmlns:p14="http://schemas.microsoft.com/office/powerpoint/2010/main" val="394292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25</a:t>
            </a:fld>
            <a:endParaRPr lang="en-CA"/>
          </a:p>
        </p:txBody>
      </p:sp>
    </p:spTree>
    <p:extLst>
      <p:ext uri="{BB962C8B-B14F-4D97-AF65-F5344CB8AC3E}">
        <p14:creationId xmlns:p14="http://schemas.microsoft.com/office/powerpoint/2010/main" val="1245579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26</a:t>
            </a:fld>
            <a:endParaRPr lang="en-CA"/>
          </a:p>
        </p:txBody>
      </p:sp>
    </p:spTree>
    <p:extLst>
      <p:ext uri="{BB962C8B-B14F-4D97-AF65-F5344CB8AC3E}">
        <p14:creationId xmlns:p14="http://schemas.microsoft.com/office/powerpoint/2010/main" val="2094063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27</a:t>
            </a:fld>
            <a:endParaRPr lang="en-CA"/>
          </a:p>
        </p:txBody>
      </p:sp>
    </p:spTree>
    <p:extLst>
      <p:ext uri="{BB962C8B-B14F-4D97-AF65-F5344CB8AC3E}">
        <p14:creationId xmlns:p14="http://schemas.microsoft.com/office/powerpoint/2010/main" val="3089625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28</a:t>
            </a:fld>
            <a:endParaRPr lang="en-CA"/>
          </a:p>
        </p:txBody>
      </p:sp>
    </p:spTree>
    <p:extLst>
      <p:ext uri="{BB962C8B-B14F-4D97-AF65-F5344CB8AC3E}">
        <p14:creationId xmlns:p14="http://schemas.microsoft.com/office/powerpoint/2010/main" val="550224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29</a:t>
            </a:fld>
            <a:endParaRPr lang="en-CA"/>
          </a:p>
        </p:txBody>
      </p:sp>
    </p:spTree>
    <p:extLst>
      <p:ext uri="{BB962C8B-B14F-4D97-AF65-F5344CB8AC3E}">
        <p14:creationId xmlns:p14="http://schemas.microsoft.com/office/powerpoint/2010/main" val="9536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3</a:t>
            </a:fld>
            <a:endParaRPr lang="en-CA"/>
          </a:p>
        </p:txBody>
      </p:sp>
    </p:spTree>
    <p:extLst>
      <p:ext uri="{BB962C8B-B14F-4D97-AF65-F5344CB8AC3E}">
        <p14:creationId xmlns:p14="http://schemas.microsoft.com/office/powerpoint/2010/main" val="3148575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30</a:t>
            </a:fld>
            <a:endParaRPr lang="en-CA"/>
          </a:p>
        </p:txBody>
      </p:sp>
    </p:spTree>
    <p:extLst>
      <p:ext uri="{BB962C8B-B14F-4D97-AF65-F5344CB8AC3E}">
        <p14:creationId xmlns:p14="http://schemas.microsoft.com/office/powerpoint/2010/main" val="1758312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31</a:t>
            </a:fld>
            <a:endParaRPr lang="en-CA"/>
          </a:p>
        </p:txBody>
      </p:sp>
    </p:spTree>
    <p:extLst>
      <p:ext uri="{BB962C8B-B14F-4D97-AF65-F5344CB8AC3E}">
        <p14:creationId xmlns:p14="http://schemas.microsoft.com/office/powerpoint/2010/main" val="1200282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32</a:t>
            </a:fld>
            <a:endParaRPr lang="en-CA"/>
          </a:p>
        </p:txBody>
      </p:sp>
    </p:spTree>
    <p:extLst>
      <p:ext uri="{BB962C8B-B14F-4D97-AF65-F5344CB8AC3E}">
        <p14:creationId xmlns:p14="http://schemas.microsoft.com/office/powerpoint/2010/main" val="490175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33</a:t>
            </a:fld>
            <a:endParaRPr lang="en-CA"/>
          </a:p>
        </p:txBody>
      </p:sp>
    </p:spTree>
    <p:extLst>
      <p:ext uri="{BB962C8B-B14F-4D97-AF65-F5344CB8AC3E}">
        <p14:creationId xmlns:p14="http://schemas.microsoft.com/office/powerpoint/2010/main" val="127862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4</a:t>
            </a:fld>
            <a:endParaRPr lang="en-CA"/>
          </a:p>
        </p:txBody>
      </p:sp>
    </p:spTree>
    <p:extLst>
      <p:ext uri="{BB962C8B-B14F-4D97-AF65-F5344CB8AC3E}">
        <p14:creationId xmlns:p14="http://schemas.microsoft.com/office/powerpoint/2010/main" val="393259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6B3A6E4-4993-40B0-93B5-DF035D4C9CFB}" type="slidenum">
              <a:rPr lang="en-CA" smtClean="0"/>
              <a:pPr/>
              <a:t>5</a:t>
            </a:fld>
            <a:endParaRPr lang="en-CA"/>
          </a:p>
        </p:txBody>
      </p:sp>
    </p:spTree>
    <p:extLst>
      <p:ext uri="{BB962C8B-B14F-4D97-AF65-F5344CB8AC3E}">
        <p14:creationId xmlns:p14="http://schemas.microsoft.com/office/powerpoint/2010/main" val="329036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6</a:t>
            </a:fld>
            <a:endParaRPr lang="en-CA"/>
          </a:p>
        </p:txBody>
      </p:sp>
    </p:spTree>
    <p:extLst>
      <p:ext uri="{BB962C8B-B14F-4D97-AF65-F5344CB8AC3E}">
        <p14:creationId xmlns:p14="http://schemas.microsoft.com/office/powerpoint/2010/main" val="45437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7</a:t>
            </a:fld>
            <a:endParaRPr lang="en-CA"/>
          </a:p>
        </p:txBody>
      </p:sp>
    </p:spTree>
    <p:extLst>
      <p:ext uri="{BB962C8B-B14F-4D97-AF65-F5344CB8AC3E}">
        <p14:creationId xmlns:p14="http://schemas.microsoft.com/office/powerpoint/2010/main" val="6768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8</a:t>
            </a:fld>
            <a:endParaRPr lang="en-CA"/>
          </a:p>
        </p:txBody>
      </p:sp>
    </p:spTree>
    <p:extLst>
      <p:ext uri="{BB962C8B-B14F-4D97-AF65-F5344CB8AC3E}">
        <p14:creationId xmlns:p14="http://schemas.microsoft.com/office/powerpoint/2010/main" val="387644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6B3A6E4-4993-40B0-93B5-DF035D4C9CFB}" type="slidenum">
              <a:rPr lang="en-CA" smtClean="0"/>
              <a:pPr/>
              <a:t>9</a:t>
            </a:fld>
            <a:endParaRPr lang="en-CA"/>
          </a:p>
        </p:txBody>
      </p:sp>
    </p:spTree>
    <p:extLst>
      <p:ext uri="{BB962C8B-B14F-4D97-AF65-F5344CB8AC3E}">
        <p14:creationId xmlns:p14="http://schemas.microsoft.com/office/powerpoint/2010/main" val="20185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26537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359489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117784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389735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65181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412802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102850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405863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335762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324349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7260B-5217-4EA9-B3BA-5A5D82897AC9}"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427063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7260B-5217-4EA9-B3BA-5A5D82897AC9}" type="datetimeFigureOut">
              <a:rPr lang="en-US" smtClean="0"/>
              <a:pPr/>
              <a:t>10/20/2014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0647C-06C0-4662-9B0F-17248EA6C0E6}" type="slidenum">
              <a:rPr lang="en-US" smtClean="0"/>
              <a:pPr/>
              <a:t>‹#›</a:t>
            </a:fld>
            <a:endParaRPr lang="en-US" dirty="0"/>
          </a:p>
        </p:txBody>
      </p:sp>
    </p:spTree>
    <p:extLst>
      <p:ext uri="{BB962C8B-B14F-4D97-AF65-F5344CB8AC3E}">
        <p14:creationId xmlns:p14="http://schemas.microsoft.com/office/powerpoint/2010/main" val="4021666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2590800"/>
            <a:ext cx="7772400" cy="914400"/>
          </a:xfrm>
        </p:spPr>
        <p:txBody>
          <a:bodyPr>
            <a:noAutofit/>
          </a:bodyPr>
          <a:lstStyle/>
          <a:p>
            <a:r>
              <a:rPr lang="en-US" sz="4800" dirty="0" smtClean="0">
                <a:solidFill>
                  <a:srgbClr val="4D4D4D"/>
                </a:solidFill>
              </a:rPr>
              <a:t>Ontario College </a:t>
            </a:r>
            <a:br>
              <a:rPr lang="en-US" sz="4800" dirty="0" smtClean="0">
                <a:solidFill>
                  <a:srgbClr val="4D4D4D"/>
                </a:solidFill>
              </a:rPr>
            </a:br>
            <a:r>
              <a:rPr lang="en-US" sz="4800" dirty="0" smtClean="0">
                <a:solidFill>
                  <a:srgbClr val="4D4D4D"/>
                </a:solidFill>
              </a:rPr>
              <a:t>Online Application</a:t>
            </a:r>
            <a:br>
              <a:rPr lang="en-US" sz="4800" dirty="0" smtClean="0">
                <a:solidFill>
                  <a:srgbClr val="4D4D4D"/>
                </a:solidFill>
              </a:rPr>
            </a:br>
            <a:endParaRPr lang="en-US" sz="4800" dirty="0">
              <a:solidFill>
                <a:srgbClr val="4D4D4D"/>
              </a:solidFill>
            </a:endParaRPr>
          </a:p>
        </p:txBody>
      </p:sp>
      <p:sp>
        <p:nvSpPr>
          <p:cNvPr id="6" name="TextBox 5"/>
          <p:cNvSpPr txBox="1"/>
          <p:nvPr/>
        </p:nvSpPr>
        <p:spPr>
          <a:xfrm>
            <a:off x="1504950" y="4952999"/>
            <a:ext cx="6172200" cy="1200329"/>
          </a:xfrm>
          <a:prstGeom prst="rect">
            <a:avLst/>
          </a:prstGeom>
          <a:noFill/>
        </p:spPr>
        <p:txBody>
          <a:bodyPr wrap="square" rtlCol="0">
            <a:spAutoFit/>
          </a:bodyPr>
          <a:lstStyle/>
          <a:p>
            <a:pPr algn="ctr"/>
            <a:r>
              <a:rPr lang="en-US" sz="3600" dirty="0" smtClean="0">
                <a:solidFill>
                  <a:srgbClr val="156570"/>
                </a:solidFill>
              </a:rPr>
              <a:t>Your future starts here . . . </a:t>
            </a:r>
          </a:p>
          <a:p>
            <a:endParaRPr lang="en-US" sz="3600" dirty="0">
              <a:solidFill>
                <a:srgbClr val="4D4D4D"/>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33400"/>
            <a:ext cx="2600325" cy="858107"/>
          </a:xfrm>
          <a:prstGeom prst="rect">
            <a:avLst/>
          </a:prstGeom>
        </p:spPr>
      </p:pic>
    </p:spTree>
    <p:extLst>
      <p:ext uri="{BB962C8B-B14F-4D97-AF65-F5344CB8AC3E}">
        <p14:creationId xmlns:p14="http://schemas.microsoft.com/office/powerpoint/2010/main" val="964592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6959"/>
            <a:ext cx="6705600" cy="4811441"/>
          </a:xfrm>
          <a:prstGeom prst="rect">
            <a:avLst/>
          </a:prstGeom>
          <a:effectLst>
            <a:outerShdw blurRad="50800" dist="38100" dir="2700000" algn="tl" rotWithShape="0">
              <a:prstClr val="black">
                <a:alpha val="40000"/>
              </a:prstClr>
            </a:outerShdw>
          </a:effectLst>
        </p:spPr>
      </p:pic>
      <p:sp>
        <p:nvSpPr>
          <p:cNvPr id="8" name="Right Arrow 7"/>
          <p:cNvSpPr/>
          <p:nvPr/>
        </p:nvSpPr>
        <p:spPr>
          <a:xfrm rot="908826">
            <a:off x="1497669" y="4201976"/>
            <a:ext cx="1516054" cy="484632"/>
          </a:xfrm>
          <a:prstGeom prst="rightArrow">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TextBox 8"/>
          <p:cNvSpPr txBox="1"/>
          <p:nvPr/>
        </p:nvSpPr>
        <p:spPr>
          <a:xfrm rot="908826">
            <a:off x="1475899" y="4264958"/>
            <a:ext cx="1371600" cy="307777"/>
          </a:xfrm>
          <a:prstGeom prst="rect">
            <a:avLst/>
          </a:prstGeom>
          <a:noFill/>
          <a:ln>
            <a:noFill/>
          </a:ln>
        </p:spPr>
        <p:txBody>
          <a:bodyPr wrap="square" rtlCol="0">
            <a:spAutoFit/>
          </a:bodyPr>
          <a:lstStyle/>
          <a:p>
            <a:r>
              <a:rPr lang="en-US" sz="1400" dirty="0" smtClean="0">
                <a:solidFill>
                  <a:srgbClr val="4D4D4D"/>
                </a:solidFill>
              </a:rPr>
              <a:t>Password ‘rules’</a:t>
            </a:r>
            <a:endParaRPr lang="en-US" sz="1400" dirty="0">
              <a:solidFill>
                <a:srgbClr val="4D4D4D"/>
              </a:solidFill>
            </a:endParaRPr>
          </a:p>
        </p:txBody>
      </p:sp>
      <p:sp>
        <p:nvSpPr>
          <p:cNvPr id="7" name="TextBox 6"/>
          <p:cNvSpPr txBox="1"/>
          <p:nvPr/>
        </p:nvSpPr>
        <p:spPr>
          <a:xfrm>
            <a:off x="5715000" y="4862092"/>
            <a:ext cx="1752600" cy="954107"/>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Passwords that DO NOT meet these requirements will not allow you to login. </a:t>
            </a:r>
            <a:endParaRPr lang="en-US" sz="1400" dirty="0">
              <a:solidFill>
                <a:srgbClr val="4D4D4D"/>
              </a:solidFill>
            </a:endParaRPr>
          </a:p>
        </p:txBody>
      </p:sp>
      <p:sp>
        <p:nvSpPr>
          <p:cNvPr id="10" name="Title 1"/>
          <p:cNvSpPr>
            <a:spLocks noGrp="1"/>
          </p:cNvSpPr>
          <p:nvPr>
            <p:ph type="title"/>
          </p:nvPr>
        </p:nvSpPr>
        <p:spPr>
          <a:xfrm>
            <a:off x="457200" y="274638"/>
            <a:ext cx="8229600" cy="487362"/>
          </a:xfrm>
        </p:spPr>
        <p:txBody>
          <a:bodyPr>
            <a:noAutofit/>
          </a:bodyPr>
          <a:lstStyle/>
          <a:p>
            <a:pPr algn="l"/>
            <a:r>
              <a:rPr lang="en-US" sz="3200" b="1" dirty="0" smtClean="0">
                <a:solidFill>
                  <a:srgbClr val="156570"/>
                </a:solidFill>
              </a:rPr>
              <a:t>Create an Account</a:t>
            </a:r>
            <a:endParaRPr lang="en-US" sz="3200" dirty="0">
              <a:solidFill>
                <a:srgbClr val="4D4D4D"/>
              </a:solidFill>
            </a:endParaRPr>
          </a:p>
        </p:txBody>
      </p:sp>
      <p:sp>
        <p:nvSpPr>
          <p:cNvPr id="11" name="TextBox 10"/>
          <p:cNvSpPr txBox="1"/>
          <p:nvPr/>
        </p:nvSpPr>
        <p:spPr>
          <a:xfrm>
            <a:off x="457200" y="914400"/>
            <a:ext cx="7696200" cy="1231106"/>
          </a:xfrm>
          <a:prstGeom prst="rect">
            <a:avLst/>
          </a:prstGeom>
          <a:noFill/>
        </p:spPr>
        <p:txBody>
          <a:bodyPr wrap="square" rtlCol="0">
            <a:spAutoFit/>
          </a:bodyPr>
          <a:lstStyle/>
          <a:p>
            <a:r>
              <a:rPr lang="en-US" sz="2000" dirty="0" smtClean="0">
                <a:solidFill>
                  <a:srgbClr val="4D4D4D"/>
                </a:solidFill>
              </a:rPr>
              <a:t>Complete required fields</a:t>
            </a:r>
            <a:endParaRPr lang="en-US" dirty="0" smtClean="0">
              <a:solidFill>
                <a:srgbClr val="4D4D4D"/>
              </a:solidFill>
            </a:endParaRPr>
          </a:p>
          <a:p>
            <a:pPr marL="171450">
              <a:tabLst>
                <a:tab pos="171450" algn="l"/>
              </a:tabLst>
            </a:pPr>
            <a:endParaRPr lang="en-US" dirty="0">
              <a:solidFill>
                <a:srgbClr val="4D4D4D"/>
              </a:solidFill>
            </a:endParaRPr>
          </a:p>
          <a:p>
            <a:r>
              <a:rPr lang="en-US" b="1" dirty="0" smtClean="0">
                <a:solidFill>
                  <a:srgbClr val="4D4D4D"/>
                </a:solidFill>
              </a:rPr>
              <a:t/>
            </a:r>
            <a:br>
              <a:rPr lang="en-US" b="1" dirty="0" smtClean="0">
                <a:solidFill>
                  <a:srgbClr val="4D4D4D"/>
                </a:solidFill>
              </a:rPr>
            </a:br>
            <a:endParaRPr lang="en-US" dirty="0">
              <a:solidFill>
                <a:srgbClr val="4D4D4D"/>
              </a:solidFill>
            </a:endParaRPr>
          </a:p>
        </p:txBody>
      </p:sp>
    </p:spTree>
    <p:extLst>
      <p:ext uri="{BB962C8B-B14F-4D97-AF65-F5344CB8AC3E}">
        <p14:creationId xmlns:p14="http://schemas.microsoft.com/office/powerpoint/2010/main" val="3891322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762000"/>
            <a:ext cx="7772400" cy="461665"/>
          </a:xfrm>
          <a:prstGeom prst="rect">
            <a:avLst/>
          </a:prstGeom>
          <a:noFill/>
        </p:spPr>
        <p:txBody>
          <a:bodyPr wrap="square" rtlCol="0">
            <a:spAutoFit/>
          </a:bodyPr>
          <a:lstStyle/>
          <a:p>
            <a:r>
              <a:rPr lang="en-US" sz="2400" b="1" dirty="0" smtClean="0">
                <a:solidFill>
                  <a:srgbClr val="FF0000"/>
                </a:solidFill>
              </a:rPr>
              <a:t>!</a:t>
            </a:r>
            <a:r>
              <a:rPr lang="en-US" dirty="0" smtClean="0">
                <a:solidFill>
                  <a:srgbClr val="4D4D4D"/>
                </a:solidFill>
              </a:rPr>
              <a:t> You cannot log in to your account without first activating it</a:t>
            </a:r>
            <a:endParaRPr lang="en-US" dirty="0">
              <a:solidFill>
                <a:srgbClr val="4D4D4D"/>
              </a:solidFill>
            </a:endParaRPr>
          </a:p>
        </p:txBody>
      </p:sp>
      <p:sp>
        <p:nvSpPr>
          <p:cNvPr id="11" name="Title 1"/>
          <p:cNvSpPr txBox="1">
            <a:spLocks/>
          </p:cNvSpPr>
          <p:nvPr/>
        </p:nvSpPr>
        <p:spPr>
          <a:xfrm>
            <a:off x="457200" y="274638"/>
            <a:ext cx="82296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56570"/>
                </a:solidFill>
              </a:rPr>
              <a:t>Activate Your Account</a:t>
            </a:r>
            <a:endParaRPr lang="en-US" sz="3200" dirty="0">
              <a:solidFill>
                <a:srgbClr val="4D4D4D"/>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78" y="1337388"/>
            <a:ext cx="7901463" cy="3234611"/>
          </a:xfrm>
          <a:prstGeom prst="rect">
            <a:avLst/>
          </a:prstGeom>
          <a:effectLst>
            <a:outerShdw blurRad="50800" dist="38100" dir="2700000" algn="tl" rotWithShape="0">
              <a:prstClr val="black">
                <a:alpha val="40000"/>
              </a:prstClr>
            </a:outerShdw>
          </a:effectLst>
        </p:spPr>
      </p:pic>
      <p:sp>
        <p:nvSpPr>
          <p:cNvPr id="14" name="Oval 13"/>
          <p:cNvSpPr/>
          <p:nvPr/>
        </p:nvSpPr>
        <p:spPr>
          <a:xfrm>
            <a:off x="2338711" y="3276600"/>
            <a:ext cx="2004689"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54909" y="3505200"/>
            <a:ext cx="3088891" cy="1600438"/>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Click the link to activate your account.</a:t>
            </a:r>
          </a:p>
          <a:p>
            <a:endParaRPr lang="en-US" sz="1400" dirty="0">
              <a:solidFill>
                <a:srgbClr val="4D4D4D"/>
              </a:solidFill>
            </a:endParaRPr>
          </a:p>
          <a:p>
            <a:r>
              <a:rPr lang="en-US" sz="1400" dirty="0" smtClean="0">
                <a:solidFill>
                  <a:srgbClr val="4D4D4D"/>
                </a:solidFill>
              </a:rPr>
              <a:t>An activation email is also sent to the email on file. </a:t>
            </a:r>
          </a:p>
          <a:p>
            <a:endParaRPr lang="en-US" sz="1400" dirty="0">
              <a:solidFill>
                <a:srgbClr val="4D4D4D"/>
              </a:solidFill>
            </a:endParaRPr>
          </a:p>
          <a:p>
            <a:r>
              <a:rPr lang="en-US" sz="1400" dirty="0" smtClean="0">
                <a:solidFill>
                  <a:srgbClr val="4D4D4D"/>
                </a:solidFill>
              </a:rPr>
              <a:t>You only need to activate your account using one method (screen or email).</a:t>
            </a:r>
            <a:endParaRPr lang="en-US" sz="1400" dirty="0">
              <a:solidFill>
                <a:srgbClr val="4D4D4D"/>
              </a:solidFill>
            </a:endParaRPr>
          </a:p>
        </p:txBody>
      </p:sp>
    </p:spTree>
    <p:extLst>
      <p:ext uri="{BB962C8B-B14F-4D97-AF65-F5344CB8AC3E}">
        <p14:creationId xmlns:p14="http://schemas.microsoft.com/office/powerpoint/2010/main" val="11109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19200"/>
            <a:ext cx="7848600" cy="493022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Step </a:t>
            </a:r>
            <a:r>
              <a:rPr lang="en-US" sz="3200" b="1" dirty="0" smtClean="0">
                <a:solidFill>
                  <a:srgbClr val="156570"/>
                </a:solidFill>
              </a:rPr>
              <a:t>3 </a:t>
            </a:r>
            <a:r>
              <a:rPr lang="en-US" sz="3200" b="1" dirty="0">
                <a:solidFill>
                  <a:srgbClr val="156570"/>
                </a:solidFill>
              </a:rPr>
              <a:t>–</a:t>
            </a:r>
            <a:r>
              <a:rPr lang="en-US" sz="3200" b="1" dirty="0" smtClean="0">
                <a:solidFill>
                  <a:srgbClr val="156570"/>
                </a:solidFill>
              </a:rPr>
              <a:t> Applicant </a:t>
            </a:r>
            <a:r>
              <a:rPr lang="en-US" sz="3200" b="1" dirty="0">
                <a:solidFill>
                  <a:srgbClr val="156570"/>
                </a:solidFill>
              </a:rPr>
              <a:t>Home Screen / Dashboard</a:t>
            </a:r>
          </a:p>
        </p:txBody>
      </p:sp>
      <p:sp>
        <p:nvSpPr>
          <p:cNvPr id="4" name="TextBox 3"/>
          <p:cNvSpPr txBox="1"/>
          <p:nvPr/>
        </p:nvSpPr>
        <p:spPr>
          <a:xfrm>
            <a:off x="5867400" y="4538133"/>
            <a:ext cx="2294878" cy="954107"/>
          </a:xfrm>
          <a:prstGeom prst="rect">
            <a:avLst/>
          </a:prstGeom>
          <a:ln>
            <a:solidFill>
              <a:srgbClr val="15657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rgbClr val="4D4D4D"/>
                </a:solidFill>
              </a:rPr>
              <a:t>MESSAGE CENTRE: </a:t>
            </a:r>
            <a:r>
              <a:rPr lang="en-US" sz="1400" dirty="0" smtClean="0">
                <a:solidFill>
                  <a:srgbClr val="4D4D4D"/>
                </a:solidFill>
              </a:rPr>
              <a:t>Important information about your application is found here. Check regularly.</a:t>
            </a:r>
            <a:endParaRPr lang="en-US" sz="1400" dirty="0">
              <a:solidFill>
                <a:srgbClr val="4D4D4D"/>
              </a:solidFill>
            </a:endParaRPr>
          </a:p>
        </p:txBody>
      </p:sp>
      <p:sp>
        <p:nvSpPr>
          <p:cNvPr id="5" name="TextBox 4"/>
          <p:cNvSpPr txBox="1"/>
          <p:nvPr/>
        </p:nvSpPr>
        <p:spPr>
          <a:xfrm>
            <a:off x="457200" y="762000"/>
            <a:ext cx="7391400" cy="381000"/>
          </a:xfrm>
          <a:prstGeom prst="rect">
            <a:avLst/>
          </a:prstGeom>
          <a:noFill/>
        </p:spPr>
        <p:txBody>
          <a:bodyPr wrap="square" rtlCol="0">
            <a:spAutoFit/>
          </a:bodyPr>
          <a:lstStyle/>
          <a:p>
            <a:r>
              <a:rPr lang="en-US" dirty="0" smtClean="0">
                <a:solidFill>
                  <a:srgbClr val="4D4D4D"/>
                </a:solidFill>
              </a:rPr>
              <a:t>Start your college application from this screen.</a:t>
            </a:r>
            <a:endParaRPr lang="en-US" dirty="0">
              <a:solidFill>
                <a:srgbClr val="4D4D4D"/>
              </a:solidFill>
            </a:endParaRPr>
          </a:p>
        </p:txBody>
      </p:sp>
    </p:spTree>
    <p:extLst>
      <p:ext uri="{BB962C8B-B14F-4D97-AF65-F5344CB8AC3E}">
        <p14:creationId xmlns:p14="http://schemas.microsoft.com/office/powerpoint/2010/main" val="3970703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25" y="685800"/>
            <a:ext cx="7848600" cy="4930225"/>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048000" y="3657600"/>
            <a:ext cx="4495800" cy="1908215"/>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114300" indent="-114300"/>
            <a:r>
              <a:rPr lang="en-US" sz="1400" b="1" dirty="0">
                <a:solidFill>
                  <a:srgbClr val="4D4D4D"/>
                </a:solidFill>
              </a:rPr>
              <a:t>MY PROFILE: </a:t>
            </a:r>
            <a:endParaRPr lang="en-US" sz="1400" dirty="0" smtClean="0">
              <a:solidFill>
                <a:srgbClr val="4D4D4D"/>
              </a:solidFill>
            </a:endParaRPr>
          </a:p>
          <a:p>
            <a:pPr marL="114300" indent="-114300">
              <a:spcAft>
                <a:spcPts val="1200"/>
              </a:spcAft>
              <a:buFont typeface="Arial" pitchFamily="34" charset="0"/>
              <a:buChar char="•"/>
            </a:pPr>
            <a:r>
              <a:rPr lang="en-US" sz="1400" dirty="0" smtClean="0">
                <a:solidFill>
                  <a:srgbClr val="4D4D4D"/>
                </a:solidFill>
              </a:rPr>
              <a:t>A checkmark  (       ) will appear after each section is completed. </a:t>
            </a:r>
          </a:p>
          <a:p>
            <a:pPr marL="114300" indent="-114300">
              <a:spcAft>
                <a:spcPts val="1200"/>
              </a:spcAft>
              <a:buFont typeface="Arial" pitchFamily="34" charset="0"/>
              <a:buChar char="•"/>
            </a:pPr>
            <a:r>
              <a:rPr lang="en-US" sz="1400" dirty="0" smtClean="0">
                <a:solidFill>
                  <a:srgbClr val="4D4D4D"/>
                </a:solidFill>
              </a:rPr>
              <a:t>All </a:t>
            </a:r>
            <a:r>
              <a:rPr lang="en-US" sz="1400" dirty="0">
                <a:solidFill>
                  <a:srgbClr val="4D4D4D"/>
                </a:solidFill>
              </a:rPr>
              <a:t>sections </a:t>
            </a:r>
            <a:r>
              <a:rPr lang="en-US" sz="1400" dirty="0" smtClean="0">
                <a:solidFill>
                  <a:srgbClr val="4D4D4D"/>
                </a:solidFill>
              </a:rPr>
              <a:t>(</a:t>
            </a:r>
            <a:r>
              <a:rPr lang="en-US" sz="1400" dirty="0">
                <a:solidFill>
                  <a:srgbClr val="4D4D4D"/>
                </a:solidFill>
              </a:rPr>
              <a:t>even if they do not apply to you) must be completed, in order, when you complete </a:t>
            </a:r>
            <a:r>
              <a:rPr lang="en-US" sz="1400" dirty="0" smtClean="0">
                <a:solidFill>
                  <a:srgbClr val="4D4D4D"/>
                </a:solidFill>
              </a:rPr>
              <a:t>your account the </a:t>
            </a:r>
            <a:r>
              <a:rPr lang="en-US" sz="1400" dirty="0">
                <a:solidFill>
                  <a:srgbClr val="4D4D4D"/>
                </a:solidFill>
              </a:rPr>
              <a:t>first time</a:t>
            </a:r>
            <a:r>
              <a:rPr lang="en-US" sz="1400" dirty="0" smtClean="0">
                <a:solidFill>
                  <a:srgbClr val="4D4D4D"/>
                </a:solidFill>
              </a:rPr>
              <a:t>.</a:t>
            </a:r>
          </a:p>
          <a:p>
            <a:pPr marL="114300" indent="-114300">
              <a:spcAft>
                <a:spcPts val="1200"/>
              </a:spcAft>
              <a:buFont typeface="Arial" pitchFamily="34" charset="0"/>
              <a:buChar char="•"/>
            </a:pPr>
            <a:r>
              <a:rPr lang="en-US" sz="1400" dirty="0" smtClean="0">
                <a:solidFill>
                  <a:srgbClr val="4D4D4D"/>
                </a:solidFill>
              </a:rPr>
              <a:t>Click ‘</a:t>
            </a:r>
            <a:r>
              <a:rPr lang="en-US" sz="1400" b="1" dirty="0" smtClean="0">
                <a:solidFill>
                  <a:srgbClr val="156570"/>
                </a:solidFill>
              </a:rPr>
              <a:t>Save</a:t>
            </a:r>
            <a:r>
              <a:rPr lang="en-US" sz="1400" dirty="0" smtClean="0">
                <a:solidFill>
                  <a:srgbClr val="4D4D4D"/>
                </a:solidFill>
              </a:rPr>
              <a:t>’ to continue to the next step.</a:t>
            </a:r>
            <a:endParaRPr lang="en-US" sz="1400" dirty="0">
              <a:solidFill>
                <a:srgbClr val="4D4D4D"/>
              </a:solidFill>
            </a:endParaRPr>
          </a:p>
        </p:txBody>
      </p:sp>
      <p:sp>
        <p:nvSpPr>
          <p:cNvPr id="7" name="Oval 6"/>
          <p:cNvSpPr/>
          <p:nvPr/>
        </p:nvSpPr>
        <p:spPr>
          <a:xfrm>
            <a:off x="533400" y="1981199"/>
            <a:ext cx="838200" cy="45720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90" t="32580" r="95916" b="61924"/>
          <a:stretch/>
        </p:blipFill>
        <p:spPr>
          <a:xfrm>
            <a:off x="4333875" y="3886200"/>
            <a:ext cx="238125" cy="276225"/>
          </a:xfrm>
          <a:prstGeom prst="rect">
            <a:avLst/>
          </a:prstGeom>
          <a:effectLst/>
        </p:spPr>
      </p:pic>
    </p:spTree>
    <p:extLst>
      <p:ext uri="{BB962C8B-B14F-4D97-AF65-F5344CB8AC3E}">
        <p14:creationId xmlns:p14="http://schemas.microsoft.com/office/powerpoint/2010/main" val="2008643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75" y="820122"/>
            <a:ext cx="7848600" cy="4930225"/>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2819400" y="1823509"/>
            <a:ext cx="5334000" cy="4247317"/>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114300" indent="-114300"/>
            <a:r>
              <a:rPr lang="en-US" sz="1400" b="1" dirty="0">
                <a:solidFill>
                  <a:srgbClr val="4D4D4D"/>
                </a:solidFill>
              </a:rPr>
              <a:t>MY PROFILE: </a:t>
            </a:r>
            <a:endParaRPr lang="en-US" sz="1400" dirty="0" smtClean="0">
              <a:solidFill>
                <a:srgbClr val="4D4D4D"/>
              </a:solidFill>
            </a:endParaRPr>
          </a:p>
          <a:p>
            <a:pPr marL="114300" indent="-114300">
              <a:spcAft>
                <a:spcPts val="1200"/>
              </a:spcAft>
              <a:buFont typeface="Arial" pitchFamily="34" charset="0"/>
              <a:buChar char="•"/>
            </a:pPr>
            <a:r>
              <a:rPr lang="en-US" sz="1400" b="1" dirty="0" smtClean="0">
                <a:solidFill>
                  <a:srgbClr val="4D4D4D"/>
                </a:solidFill>
              </a:rPr>
              <a:t>Personal Information </a:t>
            </a:r>
            <a:r>
              <a:rPr lang="en-US" sz="1400" dirty="0" smtClean="0">
                <a:solidFill>
                  <a:srgbClr val="4D4D4D"/>
                </a:solidFill>
              </a:rPr>
              <a:t>– basic demographic info, including </a:t>
            </a:r>
            <a:r>
              <a:rPr lang="en-US" sz="1400" u="sng" dirty="0" smtClean="0">
                <a:solidFill>
                  <a:srgbClr val="4D4D4D"/>
                </a:solidFill>
              </a:rPr>
              <a:t>legal name</a:t>
            </a:r>
            <a:r>
              <a:rPr lang="en-US" sz="1400" dirty="0" smtClean="0">
                <a:solidFill>
                  <a:srgbClr val="4D4D4D"/>
                </a:solidFill>
              </a:rPr>
              <a:t>, date of birth, etc</a:t>
            </a:r>
            <a:r>
              <a:rPr lang="en-US" sz="1400" dirty="0">
                <a:solidFill>
                  <a:srgbClr val="4D4D4D"/>
                </a:solidFill>
              </a:rPr>
              <a:t>.</a:t>
            </a:r>
            <a:endParaRPr lang="en-US" sz="1400" dirty="0" smtClean="0">
              <a:solidFill>
                <a:srgbClr val="4D4D4D"/>
              </a:solidFill>
            </a:endParaRPr>
          </a:p>
          <a:p>
            <a:pPr marL="114300" indent="-114300">
              <a:spcAft>
                <a:spcPts val="1200"/>
              </a:spcAft>
              <a:buFont typeface="Arial" pitchFamily="34" charset="0"/>
              <a:buChar char="•"/>
            </a:pPr>
            <a:r>
              <a:rPr lang="en-US" sz="1400" b="1" dirty="0" smtClean="0">
                <a:solidFill>
                  <a:srgbClr val="4D4D4D"/>
                </a:solidFill>
              </a:rPr>
              <a:t>Contact Information </a:t>
            </a:r>
            <a:r>
              <a:rPr lang="en-US" sz="1400" dirty="0" smtClean="0">
                <a:solidFill>
                  <a:srgbClr val="4D4D4D"/>
                </a:solidFill>
              </a:rPr>
              <a:t>– street address, email address, telephone numbers</a:t>
            </a:r>
          </a:p>
          <a:p>
            <a:pPr marL="114300" indent="-114300">
              <a:spcAft>
                <a:spcPts val="1200"/>
              </a:spcAft>
              <a:buFont typeface="Arial" pitchFamily="34" charset="0"/>
              <a:buChar char="•"/>
            </a:pPr>
            <a:r>
              <a:rPr lang="en-US" sz="1400" b="1" dirty="0" smtClean="0">
                <a:solidFill>
                  <a:srgbClr val="4D4D4D"/>
                </a:solidFill>
              </a:rPr>
              <a:t>Second Consent </a:t>
            </a:r>
            <a:r>
              <a:rPr lang="en-US" sz="1400" dirty="0" smtClean="0">
                <a:solidFill>
                  <a:srgbClr val="4D4D4D"/>
                </a:solidFill>
              </a:rPr>
              <a:t>– authorization to allow another individual access to your account/application  (e.g. parent, guidance counselor) </a:t>
            </a:r>
            <a:br>
              <a:rPr lang="en-US" sz="1400" dirty="0" smtClean="0">
                <a:solidFill>
                  <a:srgbClr val="4D4D4D"/>
                </a:solidFill>
              </a:rPr>
            </a:br>
            <a:r>
              <a:rPr lang="en-US" sz="1400" dirty="0" smtClean="0">
                <a:solidFill>
                  <a:srgbClr val="4D4D4D"/>
                </a:solidFill>
              </a:rPr>
              <a:t>(Note:  not shared with the colleges)</a:t>
            </a:r>
          </a:p>
          <a:p>
            <a:pPr marL="114300" indent="-114300">
              <a:spcAft>
                <a:spcPts val="1200"/>
              </a:spcAft>
              <a:buFont typeface="Arial" pitchFamily="34" charset="0"/>
              <a:buChar char="•"/>
            </a:pPr>
            <a:r>
              <a:rPr lang="en-US" sz="1400" b="1" dirty="0" smtClean="0">
                <a:solidFill>
                  <a:srgbClr val="4D4D4D"/>
                </a:solidFill>
              </a:rPr>
              <a:t>Citizenship &amp; Residency </a:t>
            </a:r>
            <a:r>
              <a:rPr lang="en-US" sz="1400" dirty="0" smtClean="0">
                <a:solidFill>
                  <a:srgbClr val="4D4D4D"/>
                </a:solidFill>
              </a:rPr>
              <a:t>– Citizenship, residency status in Canada, country of birth</a:t>
            </a:r>
          </a:p>
          <a:p>
            <a:pPr marL="114300" indent="-114300">
              <a:spcAft>
                <a:spcPts val="1200"/>
              </a:spcAft>
              <a:buFont typeface="Arial" pitchFamily="34" charset="0"/>
              <a:buChar char="•"/>
            </a:pPr>
            <a:r>
              <a:rPr lang="en-US" sz="1400" b="1" dirty="0" smtClean="0">
                <a:solidFill>
                  <a:srgbClr val="4D4D4D"/>
                </a:solidFill>
              </a:rPr>
              <a:t>Education</a:t>
            </a:r>
            <a:r>
              <a:rPr lang="en-US" sz="1400" dirty="0" smtClean="0">
                <a:solidFill>
                  <a:srgbClr val="4D4D4D"/>
                </a:solidFill>
              </a:rPr>
              <a:t> – schools attending/attended; marks will be posted to this section</a:t>
            </a:r>
          </a:p>
          <a:p>
            <a:pPr marL="114300" indent="-114300">
              <a:spcAft>
                <a:spcPts val="1200"/>
              </a:spcAft>
              <a:buFont typeface="Arial" pitchFamily="34" charset="0"/>
              <a:buChar char="•"/>
            </a:pPr>
            <a:r>
              <a:rPr lang="en-US" sz="1400" b="1" dirty="0" smtClean="0">
                <a:solidFill>
                  <a:srgbClr val="4D4D4D"/>
                </a:solidFill>
              </a:rPr>
              <a:t>Financial Support </a:t>
            </a:r>
            <a:r>
              <a:rPr lang="en-US" sz="1400" dirty="0" smtClean="0">
                <a:solidFill>
                  <a:srgbClr val="4D4D4D"/>
                </a:solidFill>
              </a:rPr>
              <a:t>– agency sponsorship; this does not include OSAP</a:t>
            </a:r>
          </a:p>
          <a:p>
            <a:pPr marL="114300" indent="-114300">
              <a:spcAft>
                <a:spcPts val="1200"/>
              </a:spcAft>
              <a:buFont typeface="Arial" pitchFamily="34" charset="0"/>
              <a:buChar char="•"/>
            </a:pPr>
            <a:r>
              <a:rPr lang="en-US" sz="1400" b="1" dirty="0" smtClean="0">
                <a:solidFill>
                  <a:srgbClr val="4D4D4D"/>
                </a:solidFill>
              </a:rPr>
              <a:t>Experience</a:t>
            </a:r>
            <a:r>
              <a:rPr lang="en-US" sz="1400" dirty="0" smtClean="0">
                <a:solidFill>
                  <a:srgbClr val="4D4D4D"/>
                </a:solidFill>
              </a:rPr>
              <a:t> – add employment or volunteer experience that </a:t>
            </a:r>
            <a:r>
              <a:rPr lang="en-US" sz="1400" i="1" dirty="0" smtClean="0">
                <a:solidFill>
                  <a:srgbClr val="4D4D4D"/>
                </a:solidFill>
              </a:rPr>
              <a:t>relates </a:t>
            </a:r>
            <a:r>
              <a:rPr lang="en-US" sz="1400" dirty="0" smtClean="0">
                <a:solidFill>
                  <a:srgbClr val="4D4D4D"/>
                </a:solidFill>
              </a:rPr>
              <a:t>to your area of study</a:t>
            </a:r>
            <a:endParaRPr lang="en-US" sz="1400" dirty="0">
              <a:solidFill>
                <a:srgbClr val="4D4D4D"/>
              </a:solidFill>
            </a:endParaRPr>
          </a:p>
        </p:txBody>
      </p:sp>
    </p:spTree>
    <p:extLst>
      <p:ext uri="{BB962C8B-B14F-4D97-AF65-F5344CB8AC3E}">
        <p14:creationId xmlns:p14="http://schemas.microsoft.com/office/powerpoint/2010/main" val="929696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85800"/>
            <a:ext cx="8079388" cy="434339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4648200" y="4075092"/>
            <a:ext cx="3429000" cy="1908215"/>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Complete required fields. Click ‘</a:t>
            </a:r>
            <a:r>
              <a:rPr lang="en-US" sz="1400" b="1" dirty="0" smtClean="0">
                <a:solidFill>
                  <a:srgbClr val="156570"/>
                </a:solidFill>
              </a:rPr>
              <a:t>Save</a:t>
            </a:r>
            <a:r>
              <a:rPr lang="en-US" sz="1400" dirty="0" smtClean="0">
                <a:solidFill>
                  <a:srgbClr val="4D4D4D"/>
                </a:solidFill>
              </a:rPr>
              <a:t>’</a:t>
            </a:r>
          </a:p>
          <a:p>
            <a:pPr>
              <a:spcAft>
                <a:spcPts val="1200"/>
              </a:spcAft>
            </a:pPr>
            <a:r>
              <a:rPr lang="en-US" sz="1400" b="1" dirty="0" smtClean="0">
                <a:solidFill>
                  <a:srgbClr val="4D4D4D"/>
                </a:solidFill>
              </a:rPr>
              <a:t>Full Access </a:t>
            </a:r>
            <a:r>
              <a:rPr lang="en-US" sz="1400" dirty="0" smtClean="0">
                <a:solidFill>
                  <a:srgbClr val="4D4D4D"/>
                </a:solidFill>
              </a:rPr>
              <a:t>– authorized individuals may make payments AND changes to your application information </a:t>
            </a:r>
          </a:p>
          <a:p>
            <a:pPr>
              <a:spcAft>
                <a:spcPts val="1200"/>
              </a:spcAft>
            </a:pPr>
            <a:r>
              <a:rPr lang="en-US" sz="1400" b="1" dirty="0" smtClean="0">
                <a:solidFill>
                  <a:srgbClr val="4D4D4D"/>
                </a:solidFill>
              </a:rPr>
              <a:t>Read Only/ Pay </a:t>
            </a:r>
            <a:r>
              <a:rPr lang="en-US" sz="1400" dirty="0" smtClean="0">
                <a:solidFill>
                  <a:srgbClr val="4D4D4D"/>
                </a:solidFill>
              </a:rPr>
              <a:t>– authorized individuals may make payments and ONLY VIEW your application information </a:t>
            </a:r>
            <a:endParaRPr lang="en-US" sz="1400" dirty="0">
              <a:solidFill>
                <a:srgbClr val="4D4D4D"/>
              </a:solidFill>
            </a:endParaRPr>
          </a:p>
        </p:txBody>
      </p:sp>
    </p:spTree>
    <p:extLst>
      <p:ext uri="{BB962C8B-B14F-4D97-AF65-F5344CB8AC3E}">
        <p14:creationId xmlns:p14="http://schemas.microsoft.com/office/powerpoint/2010/main" val="1470687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838200"/>
            <a:ext cx="8001000" cy="420890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Education</a:t>
            </a:r>
          </a:p>
        </p:txBody>
      </p:sp>
      <p:sp>
        <p:nvSpPr>
          <p:cNvPr id="4" name="TextBox 3"/>
          <p:cNvSpPr txBox="1"/>
          <p:nvPr/>
        </p:nvSpPr>
        <p:spPr>
          <a:xfrm>
            <a:off x="4271962" y="4181475"/>
            <a:ext cx="2257425"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Complete only the sections that apply to your education experience.</a:t>
            </a:r>
          </a:p>
        </p:txBody>
      </p:sp>
    </p:spTree>
    <p:extLst>
      <p:ext uri="{BB962C8B-B14F-4D97-AF65-F5344CB8AC3E}">
        <p14:creationId xmlns:p14="http://schemas.microsoft.com/office/powerpoint/2010/main" val="358537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63" y="914400"/>
            <a:ext cx="8040136" cy="433560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High School Education</a:t>
            </a:r>
          </a:p>
        </p:txBody>
      </p:sp>
      <p:sp>
        <p:nvSpPr>
          <p:cNvPr id="4" name="TextBox 3"/>
          <p:cNvSpPr txBox="1"/>
          <p:nvPr/>
        </p:nvSpPr>
        <p:spPr>
          <a:xfrm>
            <a:off x="6484968" y="2121932"/>
            <a:ext cx="16764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Use the drop down menus to complete all fields.</a:t>
            </a:r>
          </a:p>
        </p:txBody>
      </p:sp>
      <p:sp>
        <p:nvSpPr>
          <p:cNvPr id="7" name="Curved Up Arrow 6"/>
          <p:cNvSpPr/>
          <p:nvPr/>
        </p:nvSpPr>
        <p:spPr>
          <a:xfrm rot="13608379">
            <a:off x="5352173" y="3087217"/>
            <a:ext cx="1253424" cy="715512"/>
          </a:xfrm>
          <a:prstGeom prst="curvedUpArrow">
            <a:avLst/>
          </a:prstGeom>
          <a:solidFill>
            <a:srgbClr val="FBFBF7"/>
          </a:solidFill>
          <a:ln>
            <a:solidFill>
              <a:srgbClr val="15657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3945" r="1491" b="41850"/>
          <a:stretch/>
        </p:blipFill>
        <p:spPr>
          <a:xfrm>
            <a:off x="4191000" y="4572000"/>
            <a:ext cx="4695825" cy="1692079"/>
          </a:xfrm>
          <a:prstGeom prst="rect">
            <a:avLst/>
          </a:prstGeom>
          <a:ln w="12700">
            <a:solidFill>
              <a:srgbClr val="156570"/>
            </a:solidFill>
          </a:ln>
        </p:spPr>
      </p:pic>
      <p:sp>
        <p:nvSpPr>
          <p:cNvPr id="8" name="Curved Left Arrow 7"/>
          <p:cNvSpPr/>
          <p:nvPr/>
        </p:nvSpPr>
        <p:spPr>
          <a:xfrm rot="18672751">
            <a:off x="7862157" y="3654504"/>
            <a:ext cx="731520" cy="984485"/>
          </a:xfrm>
          <a:prstGeom prst="curvedLeftArrow">
            <a:avLst/>
          </a:prstGeom>
          <a:solidFill>
            <a:schemeClr val="bg1"/>
          </a:solidFill>
          <a:ln>
            <a:solidFill>
              <a:srgbClr val="15657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6" name="TextBox 5"/>
          <p:cNvSpPr txBox="1"/>
          <p:nvPr/>
        </p:nvSpPr>
        <p:spPr>
          <a:xfrm>
            <a:off x="6019800" y="3308546"/>
            <a:ext cx="1998016" cy="954107"/>
          </a:xfrm>
          <a:prstGeom prst="rect">
            <a:avLst/>
          </a:prstGeom>
          <a:ln>
            <a:solidFill>
              <a:srgbClr val="15657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Ontario high school students:  use the ‘</a:t>
            </a:r>
            <a:r>
              <a:rPr lang="en-US" sz="1400" b="1" dirty="0" smtClean="0">
                <a:solidFill>
                  <a:srgbClr val="156570"/>
                </a:solidFill>
              </a:rPr>
              <a:t>Find School</a:t>
            </a:r>
            <a:r>
              <a:rPr lang="en-US" sz="1400" dirty="0" smtClean="0">
                <a:solidFill>
                  <a:srgbClr val="4D4D4D"/>
                </a:solidFill>
              </a:rPr>
              <a:t>’ drop down to add your high school. </a:t>
            </a:r>
          </a:p>
        </p:txBody>
      </p:sp>
    </p:spTree>
    <p:extLst>
      <p:ext uri="{BB962C8B-B14F-4D97-AF65-F5344CB8AC3E}">
        <p14:creationId xmlns:p14="http://schemas.microsoft.com/office/powerpoint/2010/main" val="1451959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011" y="478911"/>
            <a:ext cx="6820852" cy="5963483"/>
          </a:xfrm>
          <a:prstGeom prst="rect">
            <a:avLst/>
          </a:prstGeom>
          <a:effectLst>
            <a:outerShdw blurRad="50800" dist="38100" dir="2700000" algn="tl" rotWithShape="0">
              <a:prstClr val="black">
                <a:alpha val="40000"/>
              </a:prstClr>
            </a:outerShdw>
          </a:effectLst>
        </p:spPr>
      </p:pic>
      <p:sp>
        <p:nvSpPr>
          <p:cNvPr id="12" name="Left Arrow 11"/>
          <p:cNvSpPr/>
          <p:nvPr/>
        </p:nvSpPr>
        <p:spPr>
          <a:xfrm rot="13570619">
            <a:off x="836444" y="1583882"/>
            <a:ext cx="716615" cy="300622"/>
          </a:xfrm>
          <a:prstGeom prst="lef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228600" y="1699736"/>
            <a:ext cx="1002029" cy="738664"/>
          </a:xfrm>
          <a:prstGeom prst="rect">
            <a:avLst/>
          </a:prstGeom>
          <a:noFill/>
        </p:spPr>
        <p:txBody>
          <a:bodyPr wrap="square" rtlCol="0">
            <a:spAutoFit/>
          </a:bodyPr>
          <a:lstStyle/>
          <a:p>
            <a:r>
              <a:rPr lang="en-US" sz="1400" b="1" dirty="0" smtClean="0">
                <a:solidFill>
                  <a:srgbClr val="FF0000"/>
                </a:solidFill>
              </a:rPr>
              <a:t>Important for current students</a:t>
            </a:r>
            <a:endParaRPr lang="en-US" sz="1400" b="1" dirty="0">
              <a:solidFill>
                <a:srgbClr val="FF0000"/>
              </a:solidFill>
            </a:endParaRPr>
          </a:p>
        </p:txBody>
      </p:sp>
      <p:sp>
        <p:nvSpPr>
          <p:cNvPr id="9" name="TextBox 8"/>
          <p:cNvSpPr txBox="1"/>
          <p:nvPr/>
        </p:nvSpPr>
        <p:spPr>
          <a:xfrm>
            <a:off x="4114801" y="1129305"/>
            <a:ext cx="3200399" cy="523220"/>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b="1" dirty="0" smtClean="0">
                <a:solidFill>
                  <a:srgbClr val="4D4D4D"/>
                </a:solidFill>
              </a:rPr>
              <a:t>Graduates / Former Students </a:t>
            </a:r>
            <a:r>
              <a:rPr lang="en-US" sz="1400" dirty="0" smtClean="0">
                <a:solidFill>
                  <a:srgbClr val="4D4D4D"/>
                </a:solidFill>
              </a:rPr>
              <a:t>– Enter the date you completed/ left high school</a:t>
            </a:r>
            <a:endParaRPr lang="en-US" sz="1400" dirty="0">
              <a:solidFill>
                <a:srgbClr val="4D4D4D"/>
              </a:solidFill>
            </a:endParaRPr>
          </a:p>
        </p:txBody>
      </p:sp>
      <p:sp>
        <p:nvSpPr>
          <p:cNvPr id="10" name="TextBox 9"/>
          <p:cNvSpPr txBox="1"/>
          <p:nvPr/>
        </p:nvSpPr>
        <p:spPr>
          <a:xfrm>
            <a:off x="4038601" y="1828800"/>
            <a:ext cx="1724025" cy="800219"/>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b="1" dirty="0" smtClean="0">
                <a:solidFill>
                  <a:srgbClr val="FF0000"/>
                </a:solidFill>
              </a:rPr>
              <a:t>! </a:t>
            </a:r>
            <a:r>
              <a:rPr lang="en-US" sz="1400" b="1" dirty="0" smtClean="0">
                <a:solidFill>
                  <a:srgbClr val="4D4D4D"/>
                </a:solidFill>
              </a:rPr>
              <a:t>Current Students </a:t>
            </a:r>
            <a:r>
              <a:rPr lang="en-US" sz="1400" dirty="0">
                <a:solidFill>
                  <a:srgbClr val="4D4D4D"/>
                </a:solidFill>
              </a:rPr>
              <a:t>– </a:t>
            </a:r>
            <a:r>
              <a:rPr lang="en-US" sz="1400" dirty="0" smtClean="0">
                <a:solidFill>
                  <a:srgbClr val="4D4D4D"/>
                </a:solidFill>
              </a:rPr>
              <a:t>Click the radio button</a:t>
            </a:r>
            <a:endParaRPr lang="en-US" sz="1400" dirty="0">
              <a:solidFill>
                <a:srgbClr val="4D4D4D"/>
              </a:solidFill>
            </a:endParaRPr>
          </a:p>
        </p:txBody>
      </p:sp>
      <p:sp>
        <p:nvSpPr>
          <p:cNvPr id="8" name="TextBox 7"/>
          <p:cNvSpPr txBox="1"/>
          <p:nvPr/>
        </p:nvSpPr>
        <p:spPr>
          <a:xfrm>
            <a:off x="4114801" y="256097"/>
            <a:ext cx="19050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b="1" dirty="0" smtClean="0">
                <a:solidFill>
                  <a:srgbClr val="4D4D4D"/>
                </a:solidFill>
              </a:rPr>
              <a:t>All Applicants </a:t>
            </a:r>
            <a:r>
              <a:rPr lang="en-US" sz="1400" dirty="0" smtClean="0">
                <a:solidFill>
                  <a:srgbClr val="4D4D4D"/>
                </a:solidFill>
              </a:rPr>
              <a:t>– enter the date you began high school</a:t>
            </a:r>
          </a:p>
        </p:txBody>
      </p:sp>
      <p:sp>
        <p:nvSpPr>
          <p:cNvPr id="6" name="Down Arrow 5"/>
          <p:cNvSpPr/>
          <p:nvPr/>
        </p:nvSpPr>
        <p:spPr>
          <a:xfrm rot="5400000" flipH="1">
            <a:off x="3666043" y="1130171"/>
            <a:ext cx="211715" cy="533400"/>
          </a:xfrm>
          <a:prstGeom prst="downArrow">
            <a:avLst/>
          </a:prstGeom>
          <a:noFill/>
          <a:ln>
            <a:solidFill>
              <a:srgbClr val="1565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62600" y="2895600"/>
            <a:ext cx="3229914" cy="1384995"/>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To allow us to match your grades to your application, your OEN, student number and name (as it appears on your school record) must be accurate.</a:t>
            </a:r>
          </a:p>
          <a:p>
            <a:r>
              <a:rPr lang="en-US" sz="1400" dirty="0">
                <a:solidFill>
                  <a:srgbClr val="4D4D4D"/>
                </a:solidFill>
              </a:rPr>
              <a:t/>
            </a:r>
            <a:br>
              <a:rPr lang="en-US" sz="1400" dirty="0">
                <a:solidFill>
                  <a:srgbClr val="4D4D4D"/>
                </a:solidFill>
              </a:rPr>
            </a:br>
            <a:r>
              <a:rPr lang="en-US" sz="1400" dirty="0" smtClean="0">
                <a:solidFill>
                  <a:srgbClr val="4D4D4D"/>
                </a:solidFill>
              </a:rPr>
              <a:t>Click ‘</a:t>
            </a:r>
            <a:r>
              <a:rPr lang="en-US" sz="1400" b="1" dirty="0" smtClean="0">
                <a:solidFill>
                  <a:srgbClr val="156570"/>
                </a:solidFill>
              </a:rPr>
              <a:t>Save</a:t>
            </a:r>
            <a:r>
              <a:rPr lang="en-US" sz="1400" dirty="0" smtClean="0">
                <a:solidFill>
                  <a:srgbClr val="4D4D4D"/>
                </a:solidFill>
              </a:rPr>
              <a:t>’ when done.</a:t>
            </a:r>
          </a:p>
        </p:txBody>
      </p:sp>
      <p:sp>
        <p:nvSpPr>
          <p:cNvPr id="16" name="TextBox 15"/>
          <p:cNvSpPr txBox="1"/>
          <p:nvPr/>
        </p:nvSpPr>
        <p:spPr>
          <a:xfrm>
            <a:off x="4191000" y="5219700"/>
            <a:ext cx="2438401" cy="954107"/>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rgbClr val="4D4D4D"/>
                </a:solidFill>
              </a:rPr>
              <a:t>CURRENT STUDENTS ONLY</a:t>
            </a:r>
            <a:endParaRPr lang="en-US" sz="1400" dirty="0" smtClean="0">
              <a:solidFill>
                <a:srgbClr val="4D4D4D"/>
              </a:solidFill>
            </a:endParaRPr>
          </a:p>
          <a:p>
            <a:pPr marL="114300" indent="-114300">
              <a:spcAft>
                <a:spcPts val="1200"/>
              </a:spcAft>
              <a:buFont typeface="Arial" pitchFamily="34" charset="0"/>
              <a:buChar char="•"/>
            </a:pPr>
            <a:r>
              <a:rPr lang="en-US" sz="1400" dirty="0" smtClean="0">
                <a:solidFill>
                  <a:srgbClr val="4D4D4D"/>
                </a:solidFill>
              </a:rPr>
              <a:t>Your high school will automatically forward your grades to ontariocolleges.ca. </a:t>
            </a:r>
          </a:p>
        </p:txBody>
      </p:sp>
      <p:sp>
        <p:nvSpPr>
          <p:cNvPr id="14" name="Down Arrow 13"/>
          <p:cNvSpPr/>
          <p:nvPr/>
        </p:nvSpPr>
        <p:spPr>
          <a:xfrm rot="5400000" flipH="1">
            <a:off x="3666043" y="622203"/>
            <a:ext cx="211715" cy="533400"/>
          </a:xfrm>
          <a:prstGeom prst="downArrow">
            <a:avLst/>
          </a:prstGeom>
          <a:noFill/>
          <a:ln>
            <a:solidFill>
              <a:srgbClr val="1565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842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8200"/>
            <a:ext cx="7772400" cy="408528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Financial Support</a:t>
            </a:r>
          </a:p>
        </p:txBody>
      </p:sp>
      <p:sp>
        <p:nvSpPr>
          <p:cNvPr id="5" name="TextBox 4"/>
          <p:cNvSpPr txBox="1"/>
          <p:nvPr/>
        </p:nvSpPr>
        <p:spPr>
          <a:xfrm>
            <a:off x="3276600" y="3886200"/>
            <a:ext cx="3581400" cy="1754326"/>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b="1" dirty="0" smtClean="0">
                <a:solidFill>
                  <a:srgbClr val="156570"/>
                </a:solidFill>
              </a:rPr>
              <a:t>Sponsor Agency </a:t>
            </a:r>
            <a:r>
              <a:rPr lang="en-US" sz="1400" dirty="0" smtClean="0">
                <a:solidFill>
                  <a:srgbClr val="4D4D4D"/>
                </a:solidFill>
              </a:rPr>
              <a:t>– agency that will be paying all or part of your educational or living expenses while at college.</a:t>
            </a:r>
          </a:p>
          <a:p>
            <a:pPr>
              <a:spcAft>
                <a:spcPts val="1200"/>
              </a:spcAft>
            </a:pPr>
            <a:r>
              <a:rPr lang="en-US" sz="1400" dirty="0" smtClean="0">
                <a:solidFill>
                  <a:srgbClr val="4D4D4D"/>
                </a:solidFill>
              </a:rPr>
              <a:t>If you are applying for financial assistance </a:t>
            </a:r>
            <a:br>
              <a:rPr lang="en-US" sz="1400" dirty="0" smtClean="0">
                <a:solidFill>
                  <a:srgbClr val="4D4D4D"/>
                </a:solidFill>
              </a:rPr>
            </a:br>
            <a:r>
              <a:rPr lang="en-US" sz="1400" dirty="0" smtClean="0">
                <a:solidFill>
                  <a:srgbClr val="4D4D4D"/>
                </a:solidFill>
              </a:rPr>
              <a:t>(e.g. OSAP, bursary, scholarship, etc.) you are not considered ‘sponsored’ and should select ‘No Sponsorship’.</a:t>
            </a:r>
            <a:endParaRPr lang="en-US" sz="1400" dirty="0">
              <a:solidFill>
                <a:srgbClr val="4D4D4D"/>
              </a:solidFill>
            </a:endParaRPr>
          </a:p>
        </p:txBody>
      </p:sp>
      <p:sp>
        <p:nvSpPr>
          <p:cNvPr id="6" name="TextBox 5"/>
          <p:cNvSpPr txBox="1"/>
          <p:nvPr/>
        </p:nvSpPr>
        <p:spPr>
          <a:xfrm>
            <a:off x="5486400" y="2590800"/>
            <a:ext cx="16002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Use the drop down menu to select the agency. Click ‘</a:t>
            </a:r>
            <a:r>
              <a:rPr lang="en-US" sz="1400" b="1" dirty="0" smtClean="0">
                <a:solidFill>
                  <a:srgbClr val="156570"/>
                </a:solidFill>
              </a:rPr>
              <a:t>Save</a:t>
            </a:r>
            <a:r>
              <a:rPr lang="en-US" sz="1400" dirty="0" smtClean="0">
                <a:solidFill>
                  <a:srgbClr val="4D4D4D"/>
                </a:solidFill>
              </a:rPr>
              <a:t>’.</a:t>
            </a:r>
          </a:p>
        </p:txBody>
      </p:sp>
    </p:spTree>
    <p:extLst>
      <p:ext uri="{BB962C8B-B14F-4D97-AF65-F5344CB8AC3E}">
        <p14:creationId xmlns:p14="http://schemas.microsoft.com/office/powerpoint/2010/main" val="254292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200" b="1" dirty="0" smtClean="0">
                <a:solidFill>
                  <a:srgbClr val="156570"/>
                </a:solidFill>
              </a:rPr>
              <a:t>Step 1 – Research colleges and programs</a:t>
            </a:r>
            <a:endParaRPr lang="en-US" sz="3200" b="1" dirty="0">
              <a:solidFill>
                <a:srgbClr val="15657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82" y="1219200"/>
            <a:ext cx="8437418" cy="5459506"/>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57200" y="901005"/>
            <a:ext cx="7696200" cy="1384995"/>
          </a:xfrm>
          <a:prstGeom prst="rect">
            <a:avLst/>
          </a:prstGeom>
          <a:noFill/>
        </p:spPr>
        <p:txBody>
          <a:bodyPr wrap="square" rtlCol="0">
            <a:spAutoFit/>
          </a:bodyPr>
          <a:lstStyle/>
          <a:p>
            <a:r>
              <a:rPr lang="en-US" sz="2400" b="1" dirty="0" smtClean="0">
                <a:solidFill>
                  <a:srgbClr val="4D4D4D"/>
                </a:solidFill>
              </a:rPr>
              <a:t>FIND A COLLEGE – view the map </a:t>
            </a:r>
          </a:p>
          <a:p>
            <a:pPr marL="171450">
              <a:tabLst>
                <a:tab pos="171450" algn="l"/>
              </a:tabLst>
            </a:pPr>
            <a:endParaRPr lang="en-US" sz="2400" dirty="0">
              <a:solidFill>
                <a:srgbClr val="4D4D4D"/>
              </a:solidFill>
            </a:endParaRPr>
          </a:p>
          <a:p>
            <a:r>
              <a:rPr lang="en-US" b="1" dirty="0" smtClean="0">
                <a:solidFill>
                  <a:srgbClr val="4D4D4D"/>
                </a:solidFill>
              </a:rPr>
              <a:t/>
            </a:r>
            <a:br>
              <a:rPr lang="en-US" b="1" dirty="0" smtClean="0">
                <a:solidFill>
                  <a:srgbClr val="4D4D4D"/>
                </a:solidFill>
              </a:rPr>
            </a:br>
            <a:endParaRPr lang="en-US" dirty="0">
              <a:solidFill>
                <a:srgbClr val="4D4D4D"/>
              </a:solidFill>
            </a:endParaRPr>
          </a:p>
        </p:txBody>
      </p:sp>
    </p:spTree>
    <p:extLst>
      <p:ext uri="{BB962C8B-B14F-4D97-AF65-F5344CB8AC3E}">
        <p14:creationId xmlns:p14="http://schemas.microsoft.com/office/powerpoint/2010/main" val="2471314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95" y="762000"/>
            <a:ext cx="7969905" cy="50064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8808" r="75585"/>
          <a:stretch/>
        </p:blipFill>
        <p:spPr>
          <a:xfrm>
            <a:off x="457200" y="1823509"/>
            <a:ext cx="1990725" cy="3224742"/>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2514600" y="4039880"/>
            <a:ext cx="5334000" cy="2492990"/>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114300" indent="-114300"/>
            <a:r>
              <a:rPr lang="en-US" sz="1400" b="1" dirty="0" smtClean="0">
                <a:solidFill>
                  <a:srgbClr val="4D4D4D"/>
                </a:solidFill>
              </a:rPr>
              <a:t>MY APPLICATIONS: </a:t>
            </a:r>
          </a:p>
          <a:p>
            <a:pPr marL="114300" indent="-114300">
              <a:spcAft>
                <a:spcPts val="1200"/>
              </a:spcAft>
              <a:buFont typeface="Arial" pitchFamily="34" charset="0"/>
              <a:buChar char="•"/>
            </a:pPr>
            <a:r>
              <a:rPr lang="en-US" sz="1400" b="1" dirty="0" smtClean="0">
                <a:solidFill>
                  <a:srgbClr val="4D4D4D"/>
                </a:solidFill>
              </a:rPr>
              <a:t>Program Choices </a:t>
            </a:r>
            <a:r>
              <a:rPr lang="en-US" sz="1400" dirty="0" smtClean="0">
                <a:solidFill>
                  <a:srgbClr val="4D4D4D"/>
                </a:solidFill>
              </a:rPr>
              <a:t>–  select or update your program choices in this section</a:t>
            </a:r>
          </a:p>
          <a:p>
            <a:pPr marL="114300" indent="-114300">
              <a:spcAft>
                <a:spcPts val="1200"/>
              </a:spcAft>
              <a:buFont typeface="Arial" pitchFamily="34" charset="0"/>
              <a:buChar char="•"/>
            </a:pPr>
            <a:r>
              <a:rPr lang="en-US" sz="1400" b="1" dirty="0" smtClean="0">
                <a:solidFill>
                  <a:srgbClr val="4D4D4D"/>
                </a:solidFill>
              </a:rPr>
              <a:t>Basis of Admission </a:t>
            </a:r>
            <a:r>
              <a:rPr lang="en-US" sz="1400" dirty="0" smtClean="0">
                <a:solidFill>
                  <a:srgbClr val="4D4D4D"/>
                </a:solidFill>
              </a:rPr>
              <a:t>– identify if you are/will be a high school graduate or enrolled in a high school course</a:t>
            </a:r>
          </a:p>
          <a:p>
            <a:pPr marL="114300" indent="-114300">
              <a:spcAft>
                <a:spcPts val="1200"/>
              </a:spcAft>
              <a:buFont typeface="Arial" pitchFamily="34" charset="0"/>
              <a:buChar char="•"/>
            </a:pPr>
            <a:r>
              <a:rPr lang="en-US" sz="1400" b="1" dirty="0" smtClean="0">
                <a:solidFill>
                  <a:srgbClr val="4D4D4D"/>
                </a:solidFill>
              </a:rPr>
              <a:t>Payment Summary </a:t>
            </a:r>
            <a:r>
              <a:rPr lang="en-US" sz="1400" dirty="0" smtClean="0">
                <a:solidFill>
                  <a:srgbClr val="4D4D4D"/>
                </a:solidFill>
              </a:rPr>
              <a:t>– listing of fees requiring payment</a:t>
            </a:r>
            <a:br>
              <a:rPr lang="en-US" sz="1400" dirty="0" smtClean="0">
                <a:solidFill>
                  <a:srgbClr val="4D4D4D"/>
                </a:solidFill>
              </a:rPr>
            </a:br>
            <a:endParaRPr lang="en-US" sz="1400" dirty="0" smtClean="0">
              <a:solidFill>
                <a:srgbClr val="4D4D4D"/>
              </a:solidFill>
            </a:endParaRPr>
          </a:p>
          <a:p>
            <a:pPr marL="114300" indent="-114300"/>
            <a:r>
              <a:rPr lang="en-US" sz="1400" b="1" dirty="0" smtClean="0">
                <a:solidFill>
                  <a:srgbClr val="4D4D4D"/>
                </a:solidFill>
              </a:rPr>
              <a:t>ACTIVITY HISTORY: </a:t>
            </a:r>
            <a:endParaRPr lang="en-US" sz="1400" b="1" dirty="0">
              <a:solidFill>
                <a:srgbClr val="4D4D4D"/>
              </a:solidFill>
            </a:endParaRPr>
          </a:p>
          <a:p>
            <a:pPr marL="114300" indent="-114300">
              <a:spcAft>
                <a:spcPts val="1200"/>
              </a:spcAft>
              <a:buFont typeface="Arial" pitchFamily="34" charset="0"/>
              <a:buChar char="•"/>
            </a:pPr>
            <a:r>
              <a:rPr lang="en-US" sz="1400" dirty="0" smtClean="0">
                <a:solidFill>
                  <a:srgbClr val="4D4D4D"/>
                </a:solidFill>
              </a:rPr>
              <a:t>Summary of application’s day-to-day activities</a:t>
            </a:r>
            <a:endParaRPr lang="en-US" sz="1400" dirty="0">
              <a:solidFill>
                <a:srgbClr val="4D4D4D"/>
              </a:solidFill>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6288"/>
          <a:stretch/>
        </p:blipFill>
        <p:spPr>
          <a:xfrm>
            <a:off x="395666" y="4343400"/>
            <a:ext cx="2052260" cy="2164821"/>
          </a:xfrm>
          <a:prstGeom prst="rect">
            <a:avLst/>
          </a:prstGeom>
          <a:effectLst>
            <a:outerShdw blurRad="50800" dist="38100" dir="2700000" algn="tl" rotWithShape="0">
              <a:prstClr val="black">
                <a:alpha val="40000"/>
              </a:prstClr>
            </a:outerShdw>
          </a:effectLst>
        </p:spPr>
      </p:pic>
      <p:sp>
        <p:nvSpPr>
          <p:cNvPr id="5" name="Rectangle 4"/>
          <p:cNvSpPr/>
          <p:nvPr/>
        </p:nvSpPr>
        <p:spPr>
          <a:xfrm>
            <a:off x="762000" y="5010151"/>
            <a:ext cx="152400" cy="123154"/>
          </a:xfrm>
          <a:prstGeom prst="rect">
            <a:avLst/>
          </a:prstGeom>
          <a:solidFill>
            <a:srgbClr val="F1F0E7"/>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2000" y="5286375"/>
            <a:ext cx="152400" cy="168010"/>
          </a:xfrm>
          <a:prstGeom prst="rect">
            <a:avLst/>
          </a:prstGeom>
          <a:solidFill>
            <a:srgbClr val="F1F0E7"/>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38186" y="5562600"/>
            <a:ext cx="176214" cy="168010"/>
          </a:xfrm>
          <a:prstGeom prst="rect">
            <a:avLst/>
          </a:prstGeom>
          <a:solidFill>
            <a:srgbClr val="F1F0E7"/>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19100" y="4267200"/>
            <a:ext cx="1257300" cy="45720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1" name="Oval 20"/>
          <p:cNvSpPr/>
          <p:nvPr/>
        </p:nvSpPr>
        <p:spPr>
          <a:xfrm>
            <a:off x="457200" y="6051019"/>
            <a:ext cx="1257300" cy="45720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76679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82" y="914400"/>
            <a:ext cx="7911093" cy="415232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Select Programs</a:t>
            </a:r>
          </a:p>
        </p:txBody>
      </p:sp>
      <p:sp>
        <p:nvSpPr>
          <p:cNvPr id="4" name="TextBox 3"/>
          <p:cNvSpPr txBox="1"/>
          <p:nvPr/>
        </p:nvSpPr>
        <p:spPr>
          <a:xfrm>
            <a:off x="6153150" y="2990560"/>
            <a:ext cx="2457450" cy="523220"/>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Select the link for the dates you wish to begin your studies.</a:t>
            </a:r>
            <a:endParaRPr lang="en-US" sz="1400" dirty="0">
              <a:solidFill>
                <a:srgbClr val="4D4D4D"/>
              </a:solidFill>
            </a:endParaRPr>
          </a:p>
        </p:txBody>
      </p:sp>
      <p:grpSp>
        <p:nvGrpSpPr>
          <p:cNvPr id="5" name="Group 4"/>
          <p:cNvGrpSpPr/>
          <p:nvPr/>
        </p:nvGrpSpPr>
        <p:grpSpPr>
          <a:xfrm>
            <a:off x="6705600" y="3618262"/>
            <a:ext cx="1828800" cy="1563338"/>
            <a:chOff x="4770082" y="3008662"/>
            <a:chExt cx="1828800" cy="1563338"/>
          </a:xfrm>
        </p:grpSpPr>
        <p:sp>
          <p:nvSpPr>
            <p:cNvPr id="6" name="Left Arrow 5"/>
            <p:cNvSpPr/>
            <p:nvPr/>
          </p:nvSpPr>
          <p:spPr>
            <a:xfrm>
              <a:off x="4770082" y="3008662"/>
              <a:ext cx="1630718" cy="572738"/>
            </a:xfrm>
            <a:prstGeom prst="lef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p:cNvSpPr txBox="1"/>
            <p:nvPr/>
          </p:nvSpPr>
          <p:spPr>
            <a:xfrm>
              <a:off x="4998682" y="3402449"/>
              <a:ext cx="1600200" cy="1169551"/>
            </a:xfrm>
            <a:prstGeom prst="rect">
              <a:avLst/>
            </a:prstGeom>
            <a:noFill/>
          </p:spPr>
          <p:txBody>
            <a:bodyPr wrap="square" rtlCol="0">
              <a:spAutoFit/>
            </a:bodyPr>
            <a:lstStyle/>
            <a:p>
              <a:r>
                <a:rPr lang="en-US" sz="1400" b="1" dirty="0" smtClean="0">
                  <a:solidFill>
                    <a:srgbClr val="FF0000"/>
                  </a:solidFill>
                </a:rPr>
                <a:t>Programs with start dates in:</a:t>
              </a:r>
            </a:p>
            <a:p>
              <a:r>
                <a:rPr lang="en-US" sz="1400" b="1" dirty="0" smtClean="0">
                  <a:solidFill>
                    <a:srgbClr val="FF0000"/>
                  </a:solidFill>
                </a:rPr>
                <a:t>• September 2014</a:t>
              </a:r>
              <a:br>
                <a:rPr lang="en-US" sz="1400" b="1" dirty="0" smtClean="0">
                  <a:solidFill>
                    <a:srgbClr val="FF0000"/>
                  </a:solidFill>
                </a:rPr>
              </a:br>
              <a:r>
                <a:rPr lang="en-US" sz="1400" b="1" dirty="0" smtClean="0">
                  <a:solidFill>
                    <a:srgbClr val="FF0000"/>
                  </a:solidFill>
                </a:rPr>
                <a:t>• January 2015</a:t>
              </a:r>
              <a:br>
                <a:rPr lang="en-US" sz="1400" b="1" dirty="0" smtClean="0">
                  <a:solidFill>
                    <a:srgbClr val="FF0000"/>
                  </a:solidFill>
                </a:rPr>
              </a:br>
              <a:r>
                <a:rPr lang="en-US" sz="1400" b="1" dirty="0" smtClean="0">
                  <a:solidFill>
                    <a:srgbClr val="FF0000"/>
                  </a:solidFill>
                </a:rPr>
                <a:t>• May 2015</a:t>
              </a:r>
              <a:endParaRPr lang="en-US" b="1" dirty="0">
                <a:solidFill>
                  <a:srgbClr val="FF0000"/>
                </a:solidFill>
              </a:endParaRPr>
            </a:p>
          </p:txBody>
        </p:sp>
      </p:grpSp>
      <p:sp>
        <p:nvSpPr>
          <p:cNvPr id="8" name="TextBox 7"/>
          <p:cNvSpPr txBox="1"/>
          <p:nvPr/>
        </p:nvSpPr>
        <p:spPr>
          <a:xfrm>
            <a:off x="2771775" y="4412158"/>
            <a:ext cx="2743200" cy="1538883"/>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Selecting programs from BOTH application cycles will result in two applications and an additional application processing fee. </a:t>
            </a:r>
          </a:p>
          <a:p>
            <a:pPr>
              <a:spcAft>
                <a:spcPts val="1200"/>
              </a:spcAft>
            </a:pPr>
            <a:r>
              <a:rPr lang="en-US" sz="1400" b="1" dirty="0" smtClean="0">
                <a:solidFill>
                  <a:srgbClr val="FF0000"/>
                </a:solidFill>
              </a:rPr>
              <a:t>!</a:t>
            </a:r>
            <a:r>
              <a:rPr lang="en-US" sz="1400" dirty="0" smtClean="0">
                <a:solidFill>
                  <a:srgbClr val="4D4D4D"/>
                </a:solidFill>
              </a:rPr>
              <a:t> Fees paid on duplicate applications are non-refundable. </a:t>
            </a:r>
            <a:endParaRPr lang="en-US" sz="1400" dirty="0">
              <a:solidFill>
                <a:srgbClr val="4D4D4D"/>
              </a:solidFill>
            </a:endParaRPr>
          </a:p>
        </p:txBody>
      </p:sp>
    </p:spTree>
    <p:extLst>
      <p:ext uri="{BB962C8B-B14F-4D97-AF65-F5344CB8AC3E}">
        <p14:creationId xmlns:p14="http://schemas.microsoft.com/office/powerpoint/2010/main" val="1372244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23" y="686768"/>
            <a:ext cx="8159977" cy="4859499"/>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5751286" y="1793079"/>
            <a:ext cx="2743200" cy="1323439"/>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Record your Account Number and </a:t>
            </a:r>
            <a:br>
              <a:rPr lang="en-US" sz="1400" dirty="0" smtClean="0">
                <a:solidFill>
                  <a:srgbClr val="4D4D4D"/>
                </a:solidFill>
              </a:rPr>
            </a:br>
            <a:r>
              <a:rPr lang="en-US" sz="1400" dirty="0" smtClean="0">
                <a:solidFill>
                  <a:srgbClr val="4D4D4D"/>
                </a:solidFill>
              </a:rPr>
              <a:t>Application Number. </a:t>
            </a:r>
          </a:p>
          <a:p>
            <a:pPr>
              <a:spcAft>
                <a:spcPts val="1200"/>
              </a:spcAft>
            </a:pPr>
            <a:r>
              <a:rPr lang="en-US" sz="1400" b="1" dirty="0" smtClean="0">
                <a:solidFill>
                  <a:srgbClr val="156570"/>
                </a:solidFill>
              </a:rPr>
              <a:t>Received Date</a:t>
            </a:r>
            <a:r>
              <a:rPr lang="en-US" sz="1400" dirty="0" smtClean="0">
                <a:solidFill>
                  <a:srgbClr val="156570"/>
                </a:solidFill>
              </a:rPr>
              <a:t> </a:t>
            </a:r>
            <a:r>
              <a:rPr lang="en-US" sz="1400" dirty="0" smtClean="0">
                <a:solidFill>
                  <a:srgbClr val="4D4D4D"/>
                </a:solidFill>
              </a:rPr>
              <a:t>– is the date your application processing fee payment is received and processed.</a:t>
            </a:r>
            <a:endParaRPr lang="en-US" sz="1400" dirty="0">
              <a:solidFill>
                <a:srgbClr val="4D4D4D"/>
              </a:solidFill>
            </a:endParaRPr>
          </a:p>
        </p:txBody>
      </p:sp>
      <p:sp>
        <p:nvSpPr>
          <p:cNvPr id="5" name="Oval 4"/>
          <p:cNvSpPr/>
          <p:nvPr/>
        </p:nvSpPr>
        <p:spPr>
          <a:xfrm>
            <a:off x="1750786" y="1371600"/>
            <a:ext cx="1600200" cy="4572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Oval 5"/>
          <p:cNvSpPr/>
          <p:nvPr/>
        </p:nvSpPr>
        <p:spPr>
          <a:xfrm>
            <a:off x="2550886" y="3505200"/>
            <a:ext cx="1828800" cy="3048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p:cNvSpPr txBox="1"/>
          <p:nvPr/>
        </p:nvSpPr>
        <p:spPr>
          <a:xfrm>
            <a:off x="3350986" y="4595806"/>
            <a:ext cx="4124325" cy="1477328"/>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You may apply to a maximum of FIVE program choices with no more than THREE at any one college. </a:t>
            </a:r>
          </a:p>
          <a:p>
            <a:pPr>
              <a:spcAft>
                <a:spcPts val="1200"/>
              </a:spcAft>
            </a:pPr>
            <a:r>
              <a:rPr lang="en-US" sz="1400" dirty="0" smtClean="0">
                <a:solidFill>
                  <a:srgbClr val="4D4D4D"/>
                </a:solidFill>
              </a:rPr>
              <a:t>List your programs in order of preference.</a:t>
            </a:r>
          </a:p>
          <a:p>
            <a:pPr>
              <a:spcAft>
                <a:spcPts val="1200"/>
              </a:spcAft>
            </a:pPr>
            <a:r>
              <a:rPr lang="en-US" sz="1400" dirty="0" smtClean="0">
                <a:solidFill>
                  <a:srgbClr val="4D4D4D"/>
                </a:solidFill>
              </a:rPr>
              <a:t>You cannot create additional applications to apply to more programs. (sorry!) </a:t>
            </a:r>
            <a:endParaRPr lang="en-US" sz="1400" dirty="0">
              <a:solidFill>
                <a:srgbClr val="4D4D4D"/>
              </a:solidFill>
            </a:endParaRPr>
          </a:p>
        </p:txBody>
      </p:sp>
    </p:spTree>
    <p:extLst>
      <p:ext uri="{BB962C8B-B14F-4D97-AF65-F5344CB8AC3E}">
        <p14:creationId xmlns:p14="http://schemas.microsoft.com/office/powerpoint/2010/main" val="653512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85800"/>
            <a:ext cx="8153400" cy="5104229"/>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5181600" y="3237914"/>
            <a:ext cx="2028824" cy="1107996"/>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b="1" dirty="0" smtClean="0">
                <a:solidFill>
                  <a:srgbClr val="156570"/>
                </a:solidFill>
              </a:rPr>
              <a:t>‘&gt;’</a:t>
            </a:r>
            <a:r>
              <a:rPr lang="en-US" sz="1400" b="1" dirty="0" smtClean="0">
                <a:solidFill>
                  <a:srgbClr val="4D4D4D"/>
                </a:solidFill>
              </a:rPr>
              <a:t> </a:t>
            </a:r>
            <a:r>
              <a:rPr lang="en-US" sz="1400" dirty="0" smtClean="0">
                <a:solidFill>
                  <a:srgbClr val="4D4D4D"/>
                </a:solidFill>
              </a:rPr>
              <a:t>– search for programs at ONE  college</a:t>
            </a:r>
          </a:p>
          <a:p>
            <a:pPr>
              <a:spcAft>
                <a:spcPts val="1200"/>
              </a:spcAft>
            </a:pPr>
            <a:r>
              <a:rPr lang="en-US" sz="1400" b="1" dirty="0" smtClean="0">
                <a:solidFill>
                  <a:srgbClr val="156570"/>
                </a:solidFill>
              </a:rPr>
              <a:t>‘&gt;&gt;’</a:t>
            </a:r>
            <a:r>
              <a:rPr lang="en-US" sz="1400" dirty="0" smtClean="0">
                <a:solidFill>
                  <a:srgbClr val="4D4D4D"/>
                </a:solidFill>
              </a:rPr>
              <a:t>– search for program at ALL colleges</a:t>
            </a:r>
            <a:endParaRPr lang="en-US" sz="1400" dirty="0">
              <a:solidFill>
                <a:srgbClr val="4D4D4D"/>
              </a:solidFill>
            </a:endParaRPr>
          </a:p>
        </p:txBody>
      </p:sp>
    </p:spTree>
    <p:extLst>
      <p:ext uri="{BB962C8B-B14F-4D97-AF65-F5344CB8AC3E}">
        <p14:creationId xmlns:p14="http://schemas.microsoft.com/office/powerpoint/2010/main" val="922382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8782"/>
          <a:stretch/>
        </p:blipFill>
        <p:spPr>
          <a:xfrm>
            <a:off x="533400" y="685167"/>
            <a:ext cx="8153400" cy="5487033"/>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962400" y="1143000"/>
            <a:ext cx="2695575" cy="954107"/>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Enter ONE word of the program title or the program code.</a:t>
            </a:r>
          </a:p>
          <a:p>
            <a:r>
              <a:rPr lang="en-US" sz="1400" dirty="0">
                <a:solidFill>
                  <a:srgbClr val="4D4D4D"/>
                </a:solidFill>
              </a:rPr>
              <a:t/>
            </a:r>
            <a:br>
              <a:rPr lang="en-US" sz="1400" dirty="0">
                <a:solidFill>
                  <a:srgbClr val="4D4D4D"/>
                </a:solidFill>
              </a:rPr>
            </a:br>
            <a:r>
              <a:rPr lang="en-US" sz="1400" dirty="0" smtClean="0">
                <a:solidFill>
                  <a:srgbClr val="4D4D4D"/>
                </a:solidFill>
              </a:rPr>
              <a:t>Click ‘</a:t>
            </a:r>
            <a:r>
              <a:rPr lang="en-US" sz="1400" b="1" dirty="0" smtClean="0">
                <a:solidFill>
                  <a:srgbClr val="156570"/>
                </a:solidFill>
              </a:rPr>
              <a:t>Search</a:t>
            </a:r>
            <a:r>
              <a:rPr lang="en-US" sz="1400" dirty="0" smtClean="0">
                <a:solidFill>
                  <a:srgbClr val="4D4D4D"/>
                </a:solidFill>
              </a:rPr>
              <a:t>’</a:t>
            </a:r>
            <a:endParaRPr lang="en-US" sz="1400" dirty="0">
              <a:solidFill>
                <a:srgbClr val="4D4D4D"/>
              </a:solidFill>
            </a:endParaRPr>
          </a:p>
        </p:txBody>
      </p:sp>
      <p:sp>
        <p:nvSpPr>
          <p:cNvPr id="6" name="TextBox 5"/>
          <p:cNvSpPr txBox="1"/>
          <p:nvPr/>
        </p:nvSpPr>
        <p:spPr>
          <a:xfrm>
            <a:off x="1295400" y="4648200"/>
            <a:ext cx="16002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Click ‘</a:t>
            </a:r>
            <a:r>
              <a:rPr lang="en-US" sz="1400" b="1" u="sng" dirty="0" smtClean="0">
                <a:solidFill>
                  <a:srgbClr val="156570"/>
                </a:solidFill>
              </a:rPr>
              <a:t>Select</a:t>
            </a:r>
            <a:r>
              <a:rPr lang="en-US" sz="1400" dirty="0" smtClean="0">
                <a:solidFill>
                  <a:srgbClr val="4D4D4D"/>
                </a:solidFill>
              </a:rPr>
              <a:t>’ to add the program to your application</a:t>
            </a:r>
            <a:endParaRPr lang="en-US" sz="1400" dirty="0">
              <a:solidFill>
                <a:srgbClr val="4D4D4D"/>
              </a:solidFill>
            </a:endParaRPr>
          </a:p>
        </p:txBody>
      </p:sp>
      <p:sp>
        <p:nvSpPr>
          <p:cNvPr id="8" name="Left Arrow 7"/>
          <p:cNvSpPr/>
          <p:nvPr/>
        </p:nvSpPr>
        <p:spPr>
          <a:xfrm rot="5400000">
            <a:off x="5761445" y="5820956"/>
            <a:ext cx="778794" cy="414483"/>
          </a:xfrm>
          <a:prstGeom prst="lef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TextBox 8"/>
          <p:cNvSpPr txBox="1"/>
          <p:nvPr/>
        </p:nvSpPr>
        <p:spPr>
          <a:xfrm>
            <a:off x="6248400" y="5889476"/>
            <a:ext cx="2286000" cy="523220"/>
          </a:xfrm>
          <a:prstGeom prst="rect">
            <a:avLst/>
          </a:prstGeom>
          <a:noFill/>
        </p:spPr>
        <p:txBody>
          <a:bodyPr wrap="square" rtlCol="0">
            <a:spAutoFit/>
          </a:bodyPr>
          <a:lstStyle/>
          <a:p>
            <a:r>
              <a:rPr lang="en-US" sz="1400" b="1" dirty="0">
                <a:solidFill>
                  <a:srgbClr val="FF0000"/>
                </a:solidFill>
              </a:rPr>
              <a:t>Make sure you select the correct program start </a:t>
            </a:r>
            <a:r>
              <a:rPr lang="en-US" sz="1400" b="1" dirty="0" smtClean="0">
                <a:solidFill>
                  <a:srgbClr val="FF0000"/>
                </a:solidFill>
              </a:rPr>
              <a:t>date</a:t>
            </a:r>
            <a:endParaRPr lang="en-US" dirty="0"/>
          </a:p>
        </p:txBody>
      </p:sp>
      <p:sp>
        <p:nvSpPr>
          <p:cNvPr id="12" name="Down Arrow 11"/>
          <p:cNvSpPr/>
          <p:nvPr/>
        </p:nvSpPr>
        <p:spPr>
          <a:xfrm rot="5400000" flipH="1">
            <a:off x="3300247" y="738353"/>
            <a:ext cx="333706" cy="990600"/>
          </a:xfrm>
          <a:prstGeom prst="downArrow">
            <a:avLst/>
          </a:prstGeom>
          <a:noFill/>
          <a:ln>
            <a:solidFill>
              <a:srgbClr val="1565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323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12" y="838200"/>
            <a:ext cx="8165088" cy="5410200"/>
          </a:xfrm>
          <a:prstGeom prst="rect">
            <a:avLst/>
          </a:prstGeom>
          <a:effectLst>
            <a:outerShdw blurRad="50800" dist="38100" dir="2700000" algn="tl" rotWithShape="0">
              <a:prstClr val="black">
                <a:alpha val="40000"/>
              </a:prstClr>
            </a:outerShdw>
          </a:effectLst>
        </p:spPr>
      </p:pic>
      <p:sp>
        <p:nvSpPr>
          <p:cNvPr id="5"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Manage Program Choices</a:t>
            </a:r>
          </a:p>
        </p:txBody>
      </p:sp>
      <p:sp>
        <p:nvSpPr>
          <p:cNvPr id="6" name="TextBox 5"/>
          <p:cNvSpPr txBox="1"/>
          <p:nvPr/>
        </p:nvSpPr>
        <p:spPr>
          <a:xfrm>
            <a:off x="3962400" y="3048000"/>
            <a:ext cx="16764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Click ‘</a:t>
            </a:r>
            <a:r>
              <a:rPr lang="en-US" sz="1400" b="1" dirty="0" smtClean="0">
                <a:solidFill>
                  <a:srgbClr val="156570"/>
                </a:solidFill>
              </a:rPr>
              <a:t>Search for a Program </a:t>
            </a:r>
            <a:r>
              <a:rPr lang="en-US" sz="1400" dirty="0" smtClean="0">
                <a:solidFill>
                  <a:srgbClr val="4D4D4D"/>
                </a:solidFill>
              </a:rPr>
              <a:t>’ to add additional programs</a:t>
            </a:r>
            <a:endParaRPr lang="en-US" sz="1400" dirty="0">
              <a:solidFill>
                <a:srgbClr val="4D4D4D"/>
              </a:solidFill>
            </a:endParaRPr>
          </a:p>
        </p:txBody>
      </p:sp>
      <p:sp>
        <p:nvSpPr>
          <p:cNvPr id="7" name="TextBox 6"/>
          <p:cNvSpPr txBox="1"/>
          <p:nvPr/>
        </p:nvSpPr>
        <p:spPr>
          <a:xfrm>
            <a:off x="990600" y="4648200"/>
            <a:ext cx="1676400" cy="954107"/>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Use the green arrows to reorder your program choices (if required).</a:t>
            </a:r>
            <a:endParaRPr lang="en-US" sz="1400" dirty="0">
              <a:solidFill>
                <a:srgbClr val="4D4D4D"/>
              </a:solidFill>
            </a:endParaRPr>
          </a:p>
        </p:txBody>
      </p:sp>
      <p:sp>
        <p:nvSpPr>
          <p:cNvPr id="8" name="TextBox 7"/>
          <p:cNvSpPr txBox="1"/>
          <p:nvPr/>
        </p:nvSpPr>
        <p:spPr>
          <a:xfrm>
            <a:off x="7239000" y="3034605"/>
            <a:ext cx="1600200" cy="1384995"/>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Click ‘</a:t>
            </a:r>
            <a:r>
              <a:rPr lang="en-US" sz="1400" b="1" dirty="0" smtClean="0">
                <a:solidFill>
                  <a:srgbClr val="156570"/>
                </a:solidFill>
              </a:rPr>
              <a:t>Edit</a:t>
            </a:r>
            <a:r>
              <a:rPr lang="en-US" sz="1400" dirty="0" smtClean="0">
                <a:solidFill>
                  <a:srgbClr val="4D4D4D"/>
                </a:solidFill>
              </a:rPr>
              <a:t>’ to change program information  OR  ‘</a:t>
            </a:r>
            <a:r>
              <a:rPr lang="en-US" sz="1400" b="1" dirty="0" smtClean="0">
                <a:solidFill>
                  <a:srgbClr val="156570"/>
                </a:solidFill>
              </a:rPr>
              <a:t>Delete</a:t>
            </a:r>
            <a:r>
              <a:rPr lang="en-US" sz="1400" dirty="0" smtClean="0">
                <a:solidFill>
                  <a:srgbClr val="4D4D4D"/>
                </a:solidFill>
              </a:rPr>
              <a:t>’ to remove the program from your application.</a:t>
            </a:r>
            <a:endParaRPr lang="en-US" sz="1400" dirty="0">
              <a:solidFill>
                <a:srgbClr val="4D4D4D"/>
              </a:solidFill>
            </a:endParaRPr>
          </a:p>
        </p:txBody>
      </p:sp>
      <p:sp>
        <p:nvSpPr>
          <p:cNvPr id="9" name="TextBox 8"/>
          <p:cNvSpPr txBox="1"/>
          <p:nvPr/>
        </p:nvSpPr>
        <p:spPr>
          <a:xfrm>
            <a:off x="4648200" y="5791200"/>
            <a:ext cx="16764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Click ‘</a:t>
            </a:r>
            <a:r>
              <a:rPr lang="en-US" sz="1400" b="1" dirty="0" smtClean="0">
                <a:solidFill>
                  <a:srgbClr val="156570"/>
                </a:solidFill>
              </a:rPr>
              <a:t>Done Adding Choices</a:t>
            </a:r>
            <a:r>
              <a:rPr lang="en-US" sz="1400" dirty="0" smtClean="0">
                <a:solidFill>
                  <a:srgbClr val="4D4D4D"/>
                </a:solidFill>
              </a:rPr>
              <a:t>’ to move to the next step.</a:t>
            </a:r>
            <a:endParaRPr lang="en-US" sz="1400" dirty="0">
              <a:solidFill>
                <a:srgbClr val="4D4D4D"/>
              </a:solidFill>
            </a:endParaRPr>
          </a:p>
        </p:txBody>
      </p:sp>
    </p:spTree>
    <p:extLst>
      <p:ext uri="{BB962C8B-B14F-4D97-AF65-F5344CB8AC3E}">
        <p14:creationId xmlns:p14="http://schemas.microsoft.com/office/powerpoint/2010/main" val="3320653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12" y="838200"/>
            <a:ext cx="8214949" cy="539027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Basis for Admission</a:t>
            </a:r>
          </a:p>
        </p:txBody>
      </p:sp>
      <p:sp>
        <p:nvSpPr>
          <p:cNvPr id="4" name="TextBox 3"/>
          <p:cNvSpPr txBox="1"/>
          <p:nvPr/>
        </p:nvSpPr>
        <p:spPr>
          <a:xfrm>
            <a:off x="5562600" y="2728128"/>
            <a:ext cx="2057400" cy="1107996"/>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Review and answer the questions. </a:t>
            </a:r>
          </a:p>
          <a:p>
            <a:pPr>
              <a:spcAft>
                <a:spcPts val="1200"/>
              </a:spcAft>
            </a:pPr>
            <a:r>
              <a:rPr lang="en-US" sz="1400" dirty="0" smtClean="0">
                <a:solidFill>
                  <a:srgbClr val="4D4D4D"/>
                </a:solidFill>
              </a:rPr>
              <a:t>Click ‘</a:t>
            </a:r>
            <a:r>
              <a:rPr lang="en-US" sz="1400" b="1" dirty="0" smtClean="0">
                <a:solidFill>
                  <a:srgbClr val="156570"/>
                </a:solidFill>
              </a:rPr>
              <a:t>Save and Continue to Next Step</a:t>
            </a:r>
            <a:r>
              <a:rPr lang="en-US" sz="1400" dirty="0" smtClean="0">
                <a:solidFill>
                  <a:srgbClr val="4D4D4D"/>
                </a:solidFill>
              </a:rPr>
              <a:t>’ when done.</a:t>
            </a:r>
            <a:endParaRPr lang="en-US" sz="1400" dirty="0">
              <a:solidFill>
                <a:srgbClr val="4D4D4D"/>
              </a:solidFill>
            </a:endParaRPr>
          </a:p>
        </p:txBody>
      </p:sp>
      <p:sp>
        <p:nvSpPr>
          <p:cNvPr id="10" name="Curved Up Arrow 9"/>
          <p:cNvSpPr/>
          <p:nvPr/>
        </p:nvSpPr>
        <p:spPr>
          <a:xfrm rot="15902222" flipV="1">
            <a:off x="1784434" y="3232685"/>
            <a:ext cx="1253424" cy="601309"/>
          </a:xfrm>
          <a:prstGeom prst="curvedUpArrow">
            <a:avLst/>
          </a:prstGeom>
          <a:solidFill>
            <a:srgbClr val="FBFBF7"/>
          </a:solidFill>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7" name="TextBox 6"/>
          <p:cNvSpPr txBox="1"/>
          <p:nvPr/>
        </p:nvSpPr>
        <p:spPr>
          <a:xfrm>
            <a:off x="2057400" y="3751610"/>
            <a:ext cx="20574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b="1" dirty="0" smtClean="0">
                <a:solidFill>
                  <a:srgbClr val="156570"/>
                </a:solidFill>
              </a:rPr>
              <a:t>Current high school students</a:t>
            </a:r>
            <a:r>
              <a:rPr lang="en-US" sz="1400" dirty="0" smtClean="0">
                <a:solidFill>
                  <a:srgbClr val="4D4D4D"/>
                </a:solidFill>
              </a:rPr>
              <a:t>: make sure ‘</a:t>
            </a:r>
            <a:r>
              <a:rPr lang="en-US" sz="1400" b="1" dirty="0" smtClean="0">
                <a:solidFill>
                  <a:srgbClr val="4D4D4D"/>
                </a:solidFill>
              </a:rPr>
              <a:t>yes</a:t>
            </a:r>
            <a:r>
              <a:rPr lang="en-US" sz="1400" dirty="0" smtClean="0">
                <a:solidFill>
                  <a:srgbClr val="4D4D4D"/>
                </a:solidFill>
              </a:rPr>
              <a:t>’ is selected for question 2.</a:t>
            </a:r>
            <a:endParaRPr lang="en-US" sz="1400" dirty="0">
              <a:solidFill>
                <a:srgbClr val="4D4D4D"/>
              </a:solidFill>
            </a:endParaRPr>
          </a:p>
        </p:txBody>
      </p:sp>
    </p:spTree>
    <p:extLst>
      <p:ext uri="{BB962C8B-B14F-4D97-AF65-F5344CB8AC3E}">
        <p14:creationId xmlns:p14="http://schemas.microsoft.com/office/powerpoint/2010/main" val="3239021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12" y="838200"/>
            <a:ext cx="8263158" cy="54864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Applicant Dashboard</a:t>
            </a:r>
          </a:p>
        </p:txBody>
      </p:sp>
      <p:sp>
        <p:nvSpPr>
          <p:cNvPr id="4" name="TextBox 3"/>
          <p:cNvSpPr txBox="1"/>
          <p:nvPr/>
        </p:nvSpPr>
        <p:spPr>
          <a:xfrm>
            <a:off x="2667000" y="4419600"/>
            <a:ext cx="3429000" cy="1538883"/>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Once programs choices are added, the application status will be ‘Unpaid’.</a:t>
            </a:r>
          </a:p>
          <a:p>
            <a:pPr>
              <a:spcAft>
                <a:spcPts val="1200"/>
              </a:spcAft>
            </a:pPr>
            <a:r>
              <a:rPr lang="en-US" sz="1400" dirty="0" smtClean="0">
                <a:solidFill>
                  <a:srgbClr val="4D4D4D"/>
                </a:solidFill>
              </a:rPr>
              <a:t>After the application processing fee is received the status is updated to ‘Paid’ and the application information is forwarded to your college choice(s).</a:t>
            </a:r>
            <a:endParaRPr lang="en-US" sz="1400" dirty="0">
              <a:solidFill>
                <a:srgbClr val="4D4D4D"/>
              </a:solidFill>
            </a:endParaRPr>
          </a:p>
        </p:txBody>
      </p:sp>
      <p:sp>
        <p:nvSpPr>
          <p:cNvPr id="5" name="Left Arrow 4"/>
          <p:cNvSpPr/>
          <p:nvPr/>
        </p:nvSpPr>
        <p:spPr>
          <a:xfrm>
            <a:off x="4572000" y="2789735"/>
            <a:ext cx="703377" cy="263326"/>
          </a:xfrm>
          <a:prstGeom prst="leftArrow">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56616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523" y="847725"/>
            <a:ext cx="8219347" cy="541880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Payment Summary</a:t>
            </a:r>
          </a:p>
        </p:txBody>
      </p:sp>
      <p:sp>
        <p:nvSpPr>
          <p:cNvPr id="5" name="TextBox 4"/>
          <p:cNvSpPr txBox="1"/>
          <p:nvPr/>
        </p:nvSpPr>
        <p:spPr>
          <a:xfrm>
            <a:off x="6143625" y="1752600"/>
            <a:ext cx="1905000" cy="1107996"/>
          </a:xfrm>
          <a:prstGeom prst="rect">
            <a:avLst/>
          </a:prstGeom>
          <a:ln>
            <a:solidFill>
              <a:srgbClr val="15657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Review your fees.</a:t>
            </a:r>
          </a:p>
          <a:p>
            <a:pPr>
              <a:spcAft>
                <a:spcPts val="1200"/>
              </a:spcAft>
            </a:pPr>
            <a:r>
              <a:rPr lang="en-US" sz="1400" dirty="0" smtClean="0">
                <a:solidFill>
                  <a:srgbClr val="4D4D4D"/>
                </a:solidFill>
              </a:rPr>
              <a:t>Click ‘</a:t>
            </a:r>
            <a:r>
              <a:rPr lang="en-US" sz="1400" b="1" dirty="0" smtClean="0">
                <a:solidFill>
                  <a:srgbClr val="156570"/>
                </a:solidFill>
              </a:rPr>
              <a:t>Process Payment</a:t>
            </a:r>
            <a:r>
              <a:rPr lang="en-US" sz="1400" dirty="0" smtClean="0">
                <a:solidFill>
                  <a:srgbClr val="4D4D4D"/>
                </a:solidFill>
              </a:rPr>
              <a:t>’ to pay your application processing fee. </a:t>
            </a:r>
            <a:endParaRPr lang="en-US" sz="1400" dirty="0">
              <a:solidFill>
                <a:srgbClr val="4D4D4D"/>
              </a:solidFill>
            </a:endParaRPr>
          </a:p>
        </p:txBody>
      </p:sp>
    </p:spTree>
    <p:extLst>
      <p:ext uri="{BB962C8B-B14F-4D97-AF65-F5344CB8AC3E}">
        <p14:creationId xmlns:p14="http://schemas.microsoft.com/office/powerpoint/2010/main" val="1597195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143000"/>
            <a:ext cx="6360379" cy="416297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Secure Online Credit Card Payment</a:t>
            </a:r>
          </a:p>
        </p:txBody>
      </p:sp>
      <p:sp>
        <p:nvSpPr>
          <p:cNvPr id="4" name="TextBox 3"/>
          <p:cNvSpPr txBox="1"/>
          <p:nvPr/>
        </p:nvSpPr>
        <p:spPr>
          <a:xfrm>
            <a:off x="6019800" y="1828800"/>
            <a:ext cx="2819400" cy="2062103"/>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Enter your credit card details.</a:t>
            </a:r>
          </a:p>
          <a:p>
            <a:pPr>
              <a:spcAft>
                <a:spcPts val="1200"/>
              </a:spcAft>
            </a:pPr>
            <a:r>
              <a:rPr lang="en-US" sz="1400" b="1" dirty="0" smtClean="0">
                <a:solidFill>
                  <a:srgbClr val="156570"/>
                </a:solidFill>
              </a:rPr>
              <a:t>Cardholder Name </a:t>
            </a:r>
            <a:r>
              <a:rPr lang="en-US" sz="1400" dirty="0" smtClean="0">
                <a:solidFill>
                  <a:srgbClr val="4D4D4D"/>
                </a:solidFill>
              </a:rPr>
              <a:t>– must appear exactly as on credit card.</a:t>
            </a:r>
          </a:p>
          <a:p>
            <a:pPr>
              <a:spcAft>
                <a:spcPts val="1200"/>
              </a:spcAft>
            </a:pPr>
            <a:r>
              <a:rPr lang="en-US" sz="1400" b="1" dirty="0" smtClean="0">
                <a:solidFill>
                  <a:srgbClr val="156570"/>
                </a:solidFill>
              </a:rPr>
              <a:t>Credit Card Number </a:t>
            </a:r>
            <a:r>
              <a:rPr lang="en-US" sz="1400" dirty="0" smtClean="0">
                <a:solidFill>
                  <a:srgbClr val="4D4D4D"/>
                </a:solidFill>
              </a:rPr>
              <a:t>– Numbers only. No spaces or hyphens.</a:t>
            </a:r>
          </a:p>
          <a:p>
            <a:pPr>
              <a:spcAft>
                <a:spcPts val="1200"/>
              </a:spcAft>
            </a:pPr>
            <a:r>
              <a:rPr lang="en-US" sz="1400" b="1" dirty="0" smtClean="0">
                <a:solidFill>
                  <a:srgbClr val="156570"/>
                </a:solidFill>
              </a:rPr>
              <a:t>Expiry Date </a:t>
            </a:r>
            <a:r>
              <a:rPr lang="en-US" sz="1400" dirty="0">
                <a:solidFill>
                  <a:srgbClr val="4D4D4D"/>
                </a:solidFill>
              </a:rPr>
              <a:t>– </a:t>
            </a:r>
            <a:r>
              <a:rPr lang="en-US" sz="1400" dirty="0" smtClean="0">
                <a:solidFill>
                  <a:srgbClr val="4D4D4D"/>
                </a:solidFill>
              </a:rPr>
              <a:t>Select the dates using the drop down menu.</a:t>
            </a:r>
          </a:p>
        </p:txBody>
      </p:sp>
      <p:sp>
        <p:nvSpPr>
          <p:cNvPr id="6" name="TextBox 5"/>
          <p:cNvSpPr txBox="1"/>
          <p:nvPr/>
        </p:nvSpPr>
        <p:spPr>
          <a:xfrm>
            <a:off x="838200" y="5562600"/>
            <a:ext cx="2362200" cy="523220"/>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Click </a:t>
            </a:r>
            <a:r>
              <a:rPr lang="en-US" sz="1400" dirty="0">
                <a:solidFill>
                  <a:srgbClr val="4D4D4D"/>
                </a:solidFill>
              </a:rPr>
              <a:t>‘</a:t>
            </a:r>
            <a:r>
              <a:rPr lang="en-US" sz="1400" b="1" dirty="0">
                <a:solidFill>
                  <a:srgbClr val="156570"/>
                </a:solidFill>
              </a:rPr>
              <a:t>Process Transaction</a:t>
            </a:r>
            <a:r>
              <a:rPr lang="en-US" sz="1400" dirty="0">
                <a:solidFill>
                  <a:srgbClr val="4D4D4D"/>
                </a:solidFill>
              </a:rPr>
              <a:t>’ to complete your payment</a:t>
            </a:r>
            <a:r>
              <a:rPr lang="en-US" sz="1400" dirty="0" smtClean="0">
                <a:solidFill>
                  <a:srgbClr val="4D4D4D"/>
                </a:solidFill>
              </a:rPr>
              <a:t>.</a:t>
            </a:r>
          </a:p>
        </p:txBody>
      </p:sp>
    </p:spTree>
    <p:extLst>
      <p:ext uri="{BB962C8B-B14F-4D97-AF65-F5344CB8AC3E}">
        <p14:creationId xmlns:p14="http://schemas.microsoft.com/office/powerpoint/2010/main" val="3970102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657" y="1433795"/>
            <a:ext cx="8180343" cy="1080805"/>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075293"/>
            <a:ext cx="6400800" cy="3349752"/>
          </a:xfrm>
          <a:prstGeom prst="rect">
            <a:avLst/>
          </a:prstGeom>
          <a:ln w="3175">
            <a:solidFill>
              <a:schemeClr val="tx1"/>
            </a:solidFill>
          </a:ln>
        </p:spPr>
      </p:pic>
      <p:sp>
        <p:nvSpPr>
          <p:cNvPr id="3" name="TextBox 2"/>
          <p:cNvSpPr txBox="1"/>
          <p:nvPr/>
        </p:nvSpPr>
        <p:spPr>
          <a:xfrm>
            <a:off x="457200" y="914400"/>
            <a:ext cx="7696200" cy="461665"/>
          </a:xfrm>
          <a:prstGeom prst="rect">
            <a:avLst/>
          </a:prstGeom>
          <a:noFill/>
        </p:spPr>
        <p:txBody>
          <a:bodyPr wrap="square" rtlCol="0">
            <a:spAutoFit/>
          </a:bodyPr>
          <a:lstStyle/>
          <a:p>
            <a:r>
              <a:rPr lang="en-US" sz="2400" b="1" dirty="0" smtClean="0">
                <a:solidFill>
                  <a:srgbClr val="4D4D4D"/>
                </a:solidFill>
              </a:rPr>
              <a:t>FIND A COLLEGE – link to college websites</a:t>
            </a:r>
            <a:endParaRPr lang="en-US" dirty="0">
              <a:solidFill>
                <a:srgbClr val="4D4D4D"/>
              </a:solidFill>
            </a:endParaRPr>
          </a:p>
        </p:txBody>
      </p:sp>
      <p:sp>
        <p:nvSpPr>
          <p:cNvPr id="9" name="Curved Left Arrow 8"/>
          <p:cNvSpPr/>
          <p:nvPr/>
        </p:nvSpPr>
        <p:spPr>
          <a:xfrm rot="7205398">
            <a:off x="3638204" y="2174681"/>
            <a:ext cx="559453" cy="805989"/>
          </a:xfrm>
          <a:prstGeom prst="curvedLeftArrow">
            <a:avLst/>
          </a:prstGeom>
          <a:solidFill>
            <a:schemeClr val="bg1"/>
          </a:solidFill>
          <a:ln>
            <a:solidFill>
              <a:srgbClr val="15657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10" name="Curved Left Arrow 9"/>
          <p:cNvSpPr/>
          <p:nvPr/>
        </p:nvSpPr>
        <p:spPr>
          <a:xfrm rot="18972752">
            <a:off x="5916516" y="2672299"/>
            <a:ext cx="559453" cy="805989"/>
          </a:xfrm>
          <a:prstGeom prst="curvedLeftArrow">
            <a:avLst/>
          </a:prstGeom>
          <a:solidFill>
            <a:schemeClr val="bg1"/>
          </a:solidFill>
          <a:ln>
            <a:solidFill>
              <a:srgbClr val="15657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7" name="TextBox 6"/>
          <p:cNvSpPr txBox="1"/>
          <p:nvPr/>
        </p:nvSpPr>
        <p:spPr>
          <a:xfrm>
            <a:off x="4029097" y="2410480"/>
            <a:ext cx="211455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Visit </a:t>
            </a:r>
            <a:r>
              <a:rPr lang="en-US" sz="1400" b="1" dirty="0" smtClean="0">
                <a:solidFill>
                  <a:srgbClr val="156570"/>
                </a:solidFill>
              </a:rPr>
              <a:t>ontariocolleges.ca</a:t>
            </a:r>
            <a:r>
              <a:rPr lang="en-US" sz="1400" dirty="0" smtClean="0">
                <a:solidFill>
                  <a:srgbClr val="4D4D4D"/>
                </a:solidFill>
              </a:rPr>
              <a:t> and click on the “</a:t>
            </a:r>
            <a:r>
              <a:rPr lang="en-US" sz="1400" b="1" dirty="0" smtClean="0">
                <a:solidFill>
                  <a:srgbClr val="156570"/>
                </a:solidFill>
              </a:rPr>
              <a:t>Choose a College</a:t>
            </a:r>
            <a:r>
              <a:rPr lang="en-US" sz="1400" dirty="0" smtClean="0">
                <a:solidFill>
                  <a:srgbClr val="4D4D4D"/>
                </a:solidFill>
              </a:rPr>
              <a:t>” button. </a:t>
            </a:r>
            <a:endParaRPr lang="en-US" sz="1400" dirty="0">
              <a:solidFill>
                <a:srgbClr val="4D4D4D"/>
              </a:solidFill>
            </a:endParaRPr>
          </a:p>
        </p:txBody>
      </p:sp>
      <p:sp>
        <p:nvSpPr>
          <p:cNvPr id="11" name="TextBox 10"/>
          <p:cNvSpPr txBox="1"/>
          <p:nvPr/>
        </p:nvSpPr>
        <p:spPr>
          <a:xfrm>
            <a:off x="2438400" y="5334000"/>
            <a:ext cx="1504950" cy="523220"/>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Links to individual college websites</a:t>
            </a:r>
            <a:endParaRPr lang="en-US" sz="1400" dirty="0">
              <a:solidFill>
                <a:srgbClr val="4D4D4D"/>
              </a:solidFill>
            </a:endParaRPr>
          </a:p>
        </p:txBody>
      </p:sp>
    </p:spTree>
    <p:extLst>
      <p:ext uri="{BB962C8B-B14F-4D97-AF65-F5344CB8AC3E}">
        <p14:creationId xmlns:p14="http://schemas.microsoft.com/office/powerpoint/2010/main" val="152545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8200"/>
            <a:ext cx="7315200" cy="544526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Successful Payment Verification</a:t>
            </a:r>
          </a:p>
        </p:txBody>
      </p:sp>
      <p:sp>
        <p:nvSpPr>
          <p:cNvPr id="5" name="TextBox 4"/>
          <p:cNvSpPr txBox="1"/>
          <p:nvPr/>
        </p:nvSpPr>
        <p:spPr>
          <a:xfrm>
            <a:off x="6248400" y="1905000"/>
            <a:ext cx="21336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Payment is verified ‘on screen’ and confirmation is also sent to your email.</a:t>
            </a:r>
            <a:endParaRPr lang="en-US" sz="1400" dirty="0">
              <a:solidFill>
                <a:srgbClr val="4D4D4D"/>
              </a:solidFill>
            </a:endParaRPr>
          </a:p>
        </p:txBody>
      </p:sp>
    </p:spTree>
    <p:extLst>
      <p:ext uri="{BB962C8B-B14F-4D97-AF65-F5344CB8AC3E}">
        <p14:creationId xmlns:p14="http://schemas.microsoft.com/office/powerpoint/2010/main" val="280911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73" y="847725"/>
            <a:ext cx="8262957" cy="573605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Offers of Admission</a:t>
            </a:r>
          </a:p>
        </p:txBody>
      </p:sp>
      <p:sp>
        <p:nvSpPr>
          <p:cNvPr id="4" name="TextBox 3"/>
          <p:cNvSpPr txBox="1"/>
          <p:nvPr/>
        </p:nvSpPr>
        <p:spPr>
          <a:xfrm>
            <a:off x="2590800" y="5879068"/>
            <a:ext cx="1676400" cy="738664"/>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Click ‘</a:t>
            </a:r>
            <a:r>
              <a:rPr lang="en-US" sz="1400" b="1" dirty="0" smtClean="0">
                <a:solidFill>
                  <a:srgbClr val="4D4D4D"/>
                </a:solidFill>
              </a:rPr>
              <a:t>View Offers</a:t>
            </a:r>
            <a:r>
              <a:rPr lang="en-US" sz="1400" dirty="0" smtClean="0">
                <a:solidFill>
                  <a:srgbClr val="4D4D4D"/>
                </a:solidFill>
              </a:rPr>
              <a:t>’ to view your offers of admission.</a:t>
            </a:r>
            <a:endParaRPr lang="en-US" sz="1400" dirty="0">
              <a:solidFill>
                <a:srgbClr val="4D4D4D"/>
              </a:solidFill>
            </a:endParaRPr>
          </a:p>
        </p:txBody>
      </p:sp>
      <p:sp>
        <p:nvSpPr>
          <p:cNvPr id="5" name="Oval 4"/>
          <p:cNvSpPr/>
          <p:nvPr/>
        </p:nvSpPr>
        <p:spPr>
          <a:xfrm>
            <a:off x="565523" y="5850493"/>
            <a:ext cx="1905000" cy="4572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 name="TextBox 7"/>
          <p:cNvSpPr txBox="1"/>
          <p:nvPr/>
        </p:nvSpPr>
        <p:spPr>
          <a:xfrm>
            <a:off x="5305425" y="2209800"/>
            <a:ext cx="3429000" cy="2277547"/>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rgbClr val="4D4D4D"/>
                </a:solidFill>
              </a:rPr>
              <a:t>OFFERS OF ADMISSION</a:t>
            </a:r>
            <a:endParaRPr lang="en-US" sz="1400" dirty="0" smtClean="0">
              <a:solidFill>
                <a:srgbClr val="4D4D4D"/>
              </a:solidFill>
            </a:endParaRPr>
          </a:p>
          <a:p>
            <a:pPr marL="114300" indent="-114300">
              <a:spcAft>
                <a:spcPts val="1200"/>
              </a:spcAft>
              <a:buFont typeface="Arial" pitchFamily="34" charset="0"/>
              <a:buChar char="•"/>
            </a:pPr>
            <a:r>
              <a:rPr lang="en-US" sz="1400" dirty="0" smtClean="0">
                <a:solidFill>
                  <a:srgbClr val="4D4D4D"/>
                </a:solidFill>
              </a:rPr>
              <a:t>Offers can only be viewed after they are posted by the colleges.</a:t>
            </a:r>
          </a:p>
          <a:p>
            <a:pPr marL="114300" indent="-114300">
              <a:spcAft>
                <a:spcPts val="1200"/>
              </a:spcAft>
              <a:buFont typeface="Arial" pitchFamily="34" charset="0"/>
              <a:buChar char="•"/>
            </a:pPr>
            <a:r>
              <a:rPr lang="en-US" sz="1400" dirty="0" smtClean="0">
                <a:solidFill>
                  <a:srgbClr val="4D4D4D"/>
                </a:solidFill>
              </a:rPr>
              <a:t>You may accept only ONE offer at a time.</a:t>
            </a:r>
          </a:p>
          <a:p>
            <a:pPr marL="114300" indent="-114300">
              <a:spcAft>
                <a:spcPts val="1200"/>
              </a:spcAft>
              <a:buFont typeface="Arial" pitchFamily="34" charset="0"/>
              <a:buChar char="•"/>
            </a:pPr>
            <a:r>
              <a:rPr lang="en-US" sz="1400" dirty="0" smtClean="0">
                <a:solidFill>
                  <a:srgbClr val="4D4D4D"/>
                </a:solidFill>
              </a:rPr>
              <a:t>You may accept only ONE offer in one </a:t>
            </a:r>
            <a:br>
              <a:rPr lang="en-US" sz="1400" dirty="0" smtClean="0">
                <a:solidFill>
                  <a:srgbClr val="4D4D4D"/>
                </a:solidFill>
              </a:rPr>
            </a:br>
            <a:r>
              <a:rPr lang="en-US" sz="1400" dirty="0" smtClean="0">
                <a:solidFill>
                  <a:srgbClr val="4D4D4D"/>
                </a:solidFill>
              </a:rPr>
              <a:t>24-hour period.</a:t>
            </a:r>
          </a:p>
          <a:p>
            <a:pPr marL="114300" indent="-114300">
              <a:spcAft>
                <a:spcPts val="1200"/>
              </a:spcAft>
              <a:buFont typeface="Arial" pitchFamily="34" charset="0"/>
              <a:buChar char="•"/>
            </a:pPr>
            <a:r>
              <a:rPr lang="en-US" sz="1400" dirty="0" smtClean="0">
                <a:solidFill>
                  <a:srgbClr val="4D4D4D"/>
                </a:solidFill>
              </a:rPr>
              <a:t>A confirmation of your acceptance is sent to your email. </a:t>
            </a:r>
            <a:endParaRPr lang="en-US" sz="1400" dirty="0">
              <a:solidFill>
                <a:srgbClr val="4D4D4D"/>
              </a:solidFill>
            </a:endParaRPr>
          </a:p>
        </p:txBody>
      </p:sp>
      <p:sp>
        <p:nvSpPr>
          <p:cNvPr id="9" name="TextBox 8"/>
          <p:cNvSpPr txBox="1"/>
          <p:nvPr/>
        </p:nvSpPr>
        <p:spPr>
          <a:xfrm>
            <a:off x="5324475" y="4863405"/>
            <a:ext cx="3429000" cy="1384995"/>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rgbClr val="4D4D4D"/>
                </a:solidFill>
              </a:rPr>
              <a:t>CHANGING AN ACCEPTED OFFER</a:t>
            </a:r>
            <a:endParaRPr lang="en-US" sz="1400" dirty="0" smtClean="0">
              <a:solidFill>
                <a:srgbClr val="4D4D4D"/>
              </a:solidFill>
            </a:endParaRPr>
          </a:p>
          <a:p>
            <a:pPr marL="114300" indent="-114300">
              <a:spcAft>
                <a:spcPts val="1200"/>
              </a:spcAft>
              <a:buFont typeface="Arial" pitchFamily="34" charset="0"/>
              <a:buChar char="•"/>
            </a:pPr>
            <a:r>
              <a:rPr lang="en-US" sz="1400" dirty="0" smtClean="0">
                <a:solidFill>
                  <a:srgbClr val="4D4D4D"/>
                </a:solidFill>
              </a:rPr>
              <a:t>If, after accepting an offer, you change your mind or receive another which you prefer,  you may accept the new offer (before the expiry date). The new acceptance will cancel your previous one. </a:t>
            </a:r>
            <a:endParaRPr lang="en-US" sz="1400" dirty="0">
              <a:solidFill>
                <a:srgbClr val="4D4D4D"/>
              </a:solidFill>
            </a:endParaRPr>
          </a:p>
        </p:txBody>
      </p:sp>
    </p:spTree>
    <p:extLst>
      <p:ext uri="{BB962C8B-B14F-4D97-AF65-F5344CB8AC3E}">
        <p14:creationId xmlns:p14="http://schemas.microsoft.com/office/powerpoint/2010/main" val="3501549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5" y="781050"/>
            <a:ext cx="7467602" cy="582168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Application Activity History – General  </a:t>
            </a:r>
            <a:r>
              <a:rPr lang="en-US" sz="2400" i="1" dirty="0" smtClean="0">
                <a:solidFill>
                  <a:srgbClr val="4D4D4D"/>
                </a:solidFill>
              </a:rPr>
              <a:t>Read only</a:t>
            </a:r>
            <a:endParaRPr lang="en-US" sz="2400" i="1" dirty="0">
              <a:solidFill>
                <a:srgbClr val="4D4D4D"/>
              </a:solidFill>
            </a:endParaRPr>
          </a:p>
        </p:txBody>
      </p:sp>
    </p:spTree>
    <p:extLst>
      <p:ext uri="{BB962C8B-B14F-4D97-AF65-F5344CB8AC3E}">
        <p14:creationId xmlns:p14="http://schemas.microsoft.com/office/powerpoint/2010/main" val="1957286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95" y="954716"/>
            <a:ext cx="7991475" cy="417513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Returning to / Making Changes to Application</a:t>
            </a:r>
          </a:p>
        </p:txBody>
      </p:sp>
      <p:sp>
        <p:nvSpPr>
          <p:cNvPr id="7" name="TextBox 6"/>
          <p:cNvSpPr txBox="1"/>
          <p:nvPr/>
        </p:nvSpPr>
        <p:spPr>
          <a:xfrm>
            <a:off x="2743200" y="4338697"/>
            <a:ext cx="3733800" cy="1323439"/>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114300" indent="-114300">
              <a:spcAft>
                <a:spcPts val="1200"/>
              </a:spcAft>
              <a:buFont typeface="Arial" pitchFamily="34" charset="0"/>
              <a:buChar char="•"/>
            </a:pPr>
            <a:r>
              <a:rPr lang="en-US" sz="1400" dirty="0" smtClean="0">
                <a:solidFill>
                  <a:srgbClr val="4D4D4D"/>
                </a:solidFill>
              </a:rPr>
              <a:t>At any time you may resume your application where you left off.</a:t>
            </a:r>
          </a:p>
          <a:p>
            <a:pPr marL="114300" indent="-114300">
              <a:spcAft>
                <a:spcPts val="1200"/>
              </a:spcAft>
              <a:buFont typeface="Arial" pitchFamily="34" charset="0"/>
              <a:buChar char="•"/>
            </a:pPr>
            <a:r>
              <a:rPr lang="en-US" sz="1400" dirty="0" smtClean="0">
                <a:solidFill>
                  <a:srgbClr val="4D4D4D"/>
                </a:solidFill>
              </a:rPr>
              <a:t>Once ALL sections are completed (as indicated by the green checkmarks), you may return to each section to view or make edits.</a:t>
            </a:r>
            <a:endParaRPr lang="en-US" sz="1400" dirty="0">
              <a:solidFill>
                <a:srgbClr val="4D4D4D"/>
              </a:solidFill>
            </a:endParaRPr>
          </a:p>
        </p:txBody>
      </p:sp>
      <p:sp>
        <p:nvSpPr>
          <p:cNvPr id="8" name="Curved Up Arrow 7"/>
          <p:cNvSpPr/>
          <p:nvPr/>
        </p:nvSpPr>
        <p:spPr>
          <a:xfrm rot="15902222" flipV="1">
            <a:off x="6966034" y="2096972"/>
            <a:ext cx="1253424" cy="601309"/>
          </a:xfrm>
          <a:prstGeom prst="curvedUpArrow">
            <a:avLst/>
          </a:prstGeom>
          <a:solidFill>
            <a:srgbClr val="FBFBF7"/>
          </a:solidFill>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6" name="TextBox 5"/>
          <p:cNvSpPr txBox="1"/>
          <p:nvPr/>
        </p:nvSpPr>
        <p:spPr>
          <a:xfrm>
            <a:off x="7467600" y="2221230"/>
            <a:ext cx="1219200" cy="1969770"/>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1400" dirty="0" smtClean="0">
                <a:solidFill>
                  <a:srgbClr val="4D4D4D"/>
                </a:solidFill>
              </a:rPr>
              <a:t>Remember to logout when you finish each session. </a:t>
            </a:r>
          </a:p>
          <a:p>
            <a:pPr>
              <a:spcAft>
                <a:spcPts val="1200"/>
              </a:spcAft>
            </a:pPr>
            <a:r>
              <a:rPr lang="en-US" sz="1400" dirty="0" smtClean="0">
                <a:solidFill>
                  <a:srgbClr val="4D4D4D"/>
                </a:solidFill>
              </a:rPr>
              <a:t>Clear your computer cache after you logout.</a:t>
            </a:r>
          </a:p>
        </p:txBody>
      </p:sp>
    </p:spTree>
    <p:extLst>
      <p:ext uri="{BB962C8B-B14F-4D97-AF65-F5344CB8AC3E}">
        <p14:creationId xmlns:p14="http://schemas.microsoft.com/office/powerpoint/2010/main" val="6168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14400"/>
            <a:ext cx="7696200" cy="1938992"/>
          </a:xfrm>
          <a:prstGeom prst="rect">
            <a:avLst/>
          </a:prstGeom>
          <a:noFill/>
        </p:spPr>
        <p:txBody>
          <a:bodyPr wrap="square" rtlCol="0">
            <a:spAutoFit/>
          </a:bodyPr>
          <a:lstStyle/>
          <a:p>
            <a:r>
              <a:rPr lang="en-US" sz="2400" b="1" dirty="0" smtClean="0">
                <a:solidFill>
                  <a:srgbClr val="4D4D4D"/>
                </a:solidFill>
              </a:rPr>
              <a:t>FIND A PROGRAM TOOL </a:t>
            </a:r>
            <a:endParaRPr lang="en-US" sz="2400" b="1" dirty="0" smtClean="0">
              <a:solidFill>
                <a:srgbClr val="FF0000"/>
              </a:solidFill>
            </a:endParaRPr>
          </a:p>
          <a:p>
            <a:pPr marL="171450">
              <a:buFont typeface="Arial" pitchFamily="34" charset="0"/>
              <a:buChar char="•"/>
              <a:tabLst>
                <a:tab pos="171450" algn="l"/>
              </a:tabLst>
            </a:pPr>
            <a:r>
              <a:rPr lang="en-US" dirty="0" smtClean="0">
                <a:solidFill>
                  <a:srgbClr val="4D4D4D"/>
                </a:solidFill>
              </a:rPr>
              <a:t> </a:t>
            </a:r>
            <a:r>
              <a:rPr lang="en-US" sz="2000" dirty="0" smtClean="0">
                <a:solidFill>
                  <a:srgbClr val="4D4D4D"/>
                </a:solidFill>
              </a:rPr>
              <a:t>ontariocolleges.ca/find</a:t>
            </a:r>
          </a:p>
          <a:p>
            <a:pPr marL="628650" lvl="1">
              <a:tabLst>
                <a:tab pos="171450" algn="l"/>
              </a:tabLst>
            </a:pPr>
            <a:endParaRPr lang="en-US" dirty="0" smtClean="0">
              <a:solidFill>
                <a:srgbClr val="4D4D4D"/>
              </a:solidFill>
            </a:endParaRPr>
          </a:p>
          <a:p>
            <a:pPr marL="171450">
              <a:tabLst>
                <a:tab pos="171450" algn="l"/>
              </a:tabLst>
            </a:pPr>
            <a:endParaRPr lang="en-US" dirty="0">
              <a:solidFill>
                <a:srgbClr val="4D4D4D"/>
              </a:solidFill>
            </a:endParaRPr>
          </a:p>
          <a:p>
            <a:r>
              <a:rPr lang="en-US" b="1" dirty="0" smtClean="0">
                <a:solidFill>
                  <a:srgbClr val="4D4D4D"/>
                </a:solidFill>
              </a:rPr>
              <a:t/>
            </a:r>
            <a:br>
              <a:rPr lang="en-US" b="1" dirty="0" smtClean="0">
                <a:solidFill>
                  <a:srgbClr val="4D4D4D"/>
                </a:solidFill>
              </a:rPr>
            </a:br>
            <a:endParaRPr lang="en-US" dirty="0">
              <a:solidFill>
                <a:srgbClr val="4D4D4D"/>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559" y="1705858"/>
            <a:ext cx="6447241" cy="4359513"/>
          </a:xfrm>
          <a:prstGeom prst="rect">
            <a:avLst/>
          </a:prstGeom>
          <a:effectLst>
            <a:outerShdw blurRad="50800" dist="38100" dir="2700000" algn="tl" rotWithShape="0">
              <a:prstClr val="black">
                <a:alpha val="40000"/>
              </a:prstClr>
            </a:outerShdw>
          </a:effectLst>
        </p:spPr>
      </p:pic>
      <p:sp>
        <p:nvSpPr>
          <p:cNvPr id="8" name="Right Arrow 7"/>
          <p:cNvSpPr/>
          <p:nvPr/>
        </p:nvSpPr>
        <p:spPr>
          <a:xfrm rot="908826">
            <a:off x="1165216" y="2709450"/>
            <a:ext cx="932518" cy="298095"/>
          </a:xfrm>
          <a:prstGeom prst="rightArrow">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p:cNvSpPr txBox="1"/>
          <p:nvPr/>
        </p:nvSpPr>
        <p:spPr>
          <a:xfrm>
            <a:off x="596482" y="2296180"/>
            <a:ext cx="1057275" cy="523220"/>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Search by keyword</a:t>
            </a:r>
            <a:endParaRPr lang="en-US" sz="1400" dirty="0">
              <a:solidFill>
                <a:srgbClr val="4D4D4D"/>
              </a:solidFill>
            </a:endParaRPr>
          </a:p>
        </p:txBody>
      </p:sp>
      <p:sp>
        <p:nvSpPr>
          <p:cNvPr id="12" name="Right Arrow 11"/>
          <p:cNvSpPr/>
          <p:nvPr/>
        </p:nvSpPr>
        <p:spPr>
          <a:xfrm rot="20565858">
            <a:off x="1165693" y="3408062"/>
            <a:ext cx="932518" cy="298095"/>
          </a:xfrm>
          <a:prstGeom prst="rightArrow">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TextBox 10"/>
          <p:cNvSpPr txBox="1"/>
          <p:nvPr/>
        </p:nvSpPr>
        <p:spPr>
          <a:xfrm>
            <a:off x="609600" y="3591580"/>
            <a:ext cx="1057275" cy="523220"/>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Search by a college</a:t>
            </a:r>
            <a:endParaRPr lang="en-US" sz="1400" dirty="0">
              <a:solidFill>
                <a:srgbClr val="4D4D4D"/>
              </a:solidFill>
            </a:endParaRPr>
          </a:p>
        </p:txBody>
      </p:sp>
      <p:sp>
        <p:nvSpPr>
          <p:cNvPr id="13" name="Right Arrow 12"/>
          <p:cNvSpPr/>
          <p:nvPr/>
        </p:nvSpPr>
        <p:spPr>
          <a:xfrm rot="20277111">
            <a:off x="2501635" y="5726727"/>
            <a:ext cx="932518" cy="298095"/>
          </a:xfrm>
          <a:prstGeom prst="rightArrow">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TextBox 13"/>
          <p:cNvSpPr txBox="1"/>
          <p:nvPr/>
        </p:nvSpPr>
        <p:spPr>
          <a:xfrm>
            <a:off x="771524" y="5940623"/>
            <a:ext cx="2124076" cy="307777"/>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4D4D4D"/>
                </a:solidFill>
              </a:rPr>
              <a:t>Link to college information</a:t>
            </a:r>
            <a:endParaRPr lang="en-US" sz="1400" dirty="0">
              <a:solidFill>
                <a:srgbClr val="4D4D4D"/>
              </a:solidFill>
            </a:endParaRPr>
          </a:p>
        </p:txBody>
      </p:sp>
    </p:spTree>
    <p:extLst>
      <p:ext uri="{BB962C8B-B14F-4D97-AF65-F5344CB8AC3E}">
        <p14:creationId xmlns:p14="http://schemas.microsoft.com/office/powerpoint/2010/main" val="2024281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05" t="14472" r="1737"/>
          <a:stretch/>
        </p:blipFill>
        <p:spPr bwMode="auto">
          <a:xfrm>
            <a:off x="38100" y="1"/>
            <a:ext cx="7733301" cy="521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371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74638"/>
            <a:ext cx="8229600" cy="487362"/>
          </a:xfrm>
        </p:spPr>
        <p:txBody>
          <a:bodyPr>
            <a:noAutofit/>
          </a:bodyPr>
          <a:lstStyle/>
          <a:p>
            <a:pPr algn="l"/>
            <a:r>
              <a:rPr lang="en-US" sz="3200" b="1" dirty="0">
                <a:solidFill>
                  <a:srgbClr val="156570"/>
                </a:solidFill>
              </a:rPr>
              <a:t>Important </a:t>
            </a:r>
            <a:r>
              <a:rPr lang="en-US" sz="3200" b="1" dirty="0" smtClean="0">
                <a:solidFill>
                  <a:srgbClr val="156570"/>
                </a:solidFill>
              </a:rPr>
              <a:t>Dates</a:t>
            </a:r>
            <a:endParaRPr lang="en-US" sz="3200" dirty="0">
              <a:solidFill>
                <a:srgbClr val="4D4D4D"/>
              </a:solidFill>
            </a:endParaRPr>
          </a:p>
        </p:txBody>
      </p:sp>
      <p:sp>
        <p:nvSpPr>
          <p:cNvPr id="3" name="TextBox 2"/>
          <p:cNvSpPr txBox="1"/>
          <p:nvPr/>
        </p:nvSpPr>
        <p:spPr>
          <a:xfrm>
            <a:off x="285750" y="914400"/>
            <a:ext cx="7943850" cy="2323713"/>
          </a:xfrm>
          <a:prstGeom prst="rect">
            <a:avLst/>
          </a:prstGeom>
          <a:noFill/>
        </p:spPr>
        <p:txBody>
          <a:bodyPr wrap="square" rtlCol="0">
            <a:spAutoFit/>
          </a:bodyPr>
          <a:lstStyle/>
          <a:p>
            <a:pPr marL="285750" indent="-114300">
              <a:spcAft>
                <a:spcPts val="1800"/>
              </a:spcAft>
              <a:buFont typeface="Arial" pitchFamily="34" charset="0"/>
              <a:buChar char="•"/>
              <a:tabLst>
                <a:tab pos="285750" algn="l"/>
              </a:tabLst>
            </a:pPr>
            <a:r>
              <a:rPr lang="en-US" sz="2000" b="1" dirty="0">
                <a:solidFill>
                  <a:srgbClr val="4D4D4D"/>
                </a:solidFill>
              </a:rPr>
              <a:t>February 1, 2014 – Equal Consideration Date</a:t>
            </a:r>
          </a:p>
          <a:p>
            <a:pPr marL="285750" indent="-114300">
              <a:spcAft>
                <a:spcPts val="1800"/>
              </a:spcAft>
              <a:buFont typeface="Arial" pitchFamily="34" charset="0"/>
              <a:buChar char="•"/>
              <a:tabLst>
                <a:tab pos="285750" algn="l"/>
              </a:tabLst>
            </a:pPr>
            <a:r>
              <a:rPr lang="en-US" sz="2000" b="1" dirty="0" smtClean="0">
                <a:solidFill>
                  <a:srgbClr val="4D4D4D"/>
                </a:solidFill>
              </a:rPr>
              <a:t>February </a:t>
            </a:r>
            <a:r>
              <a:rPr lang="en-US" sz="2000" b="1" dirty="0">
                <a:solidFill>
                  <a:srgbClr val="4D4D4D"/>
                </a:solidFill>
              </a:rPr>
              <a:t>1, </a:t>
            </a:r>
            <a:r>
              <a:rPr lang="en-US" sz="2000" b="1" dirty="0" smtClean="0">
                <a:solidFill>
                  <a:srgbClr val="4D4D4D"/>
                </a:solidFill>
              </a:rPr>
              <a:t>2014 </a:t>
            </a:r>
            <a:r>
              <a:rPr lang="en-US" sz="2000" b="1" dirty="0">
                <a:solidFill>
                  <a:srgbClr val="4D4D4D"/>
                </a:solidFill>
              </a:rPr>
              <a:t>– </a:t>
            </a:r>
            <a:r>
              <a:rPr lang="en-US" sz="2000" b="1" dirty="0" smtClean="0">
                <a:solidFill>
                  <a:srgbClr val="4D4D4D"/>
                </a:solidFill>
              </a:rPr>
              <a:t>Earliest Offer Date</a:t>
            </a:r>
          </a:p>
          <a:p>
            <a:pPr marL="285750" indent="-114300">
              <a:spcAft>
                <a:spcPts val="1800"/>
              </a:spcAft>
              <a:buFont typeface="Arial" pitchFamily="34" charset="0"/>
              <a:buChar char="•"/>
              <a:tabLst>
                <a:tab pos="285750" algn="l"/>
              </a:tabLst>
            </a:pPr>
            <a:r>
              <a:rPr lang="en-US" sz="2000" b="1" dirty="0" smtClean="0">
                <a:solidFill>
                  <a:srgbClr val="4D4D4D"/>
                </a:solidFill>
              </a:rPr>
              <a:t>May 1, 2014 </a:t>
            </a:r>
            <a:r>
              <a:rPr lang="en-US" sz="2000" b="1" dirty="0">
                <a:solidFill>
                  <a:srgbClr val="4D4D4D"/>
                </a:solidFill>
              </a:rPr>
              <a:t>– Accept Offer </a:t>
            </a:r>
            <a:r>
              <a:rPr lang="en-US" sz="2000" b="1" dirty="0" smtClean="0">
                <a:solidFill>
                  <a:srgbClr val="4D4D4D"/>
                </a:solidFill>
              </a:rPr>
              <a:t>Date</a:t>
            </a:r>
            <a:endParaRPr lang="en-US" sz="2000" dirty="0" smtClean="0">
              <a:solidFill>
                <a:srgbClr val="4D4D4D"/>
              </a:solidFill>
            </a:endParaRPr>
          </a:p>
          <a:p>
            <a:pPr marL="285750" indent="-114300">
              <a:spcAft>
                <a:spcPts val="1800"/>
              </a:spcAft>
              <a:buFont typeface="Arial" pitchFamily="34" charset="0"/>
              <a:buChar char="•"/>
              <a:tabLst>
                <a:tab pos="285750" algn="l"/>
              </a:tabLst>
            </a:pPr>
            <a:r>
              <a:rPr lang="en-US" sz="2000" b="1" dirty="0" smtClean="0">
                <a:solidFill>
                  <a:srgbClr val="4D4D4D"/>
                </a:solidFill>
              </a:rPr>
              <a:t>June 16, 2014 </a:t>
            </a:r>
            <a:r>
              <a:rPr lang="en-US" sz="2000" dirty="0" smtClean="0">
                <a:solidFill>
                  <a:srgbClr val="4D4D4D"/>
                </a:solidFill>
              </a:rPr>
              <a:t>– </a:t>
            </a:r>
            <a:r>
              <a:rPr lang="en-US" sz="2000" b="1" dirty="0" smtClean="0">
                <a:solidFill>
                  <a:srgbClr val="4D4D4D"/>
                </a:solidFill>
              </a:rPr>
              <a:t>Earliest Tuition Fee Payment</a:t>
            </a:r>
            <a:br>
              <a:rPr lang="en-US" sz="2000" b="1" dirty="0" smtClean="0">
                <a:solidFill>
                  <a:srgbClr val="4D4D4D"/>
                </a:solidFill>
              </a:rPr>
            </a:br>
            <a:endParaRPr lang="en-US" sz="2000" dirty="0">
              <a:solidFill>
                <a:srgbClr val="4D4D4D"/>
              </a:solidFill>
            </a:endParaRPr>
          </a:p>
        </p:txBody>
      </p:sp>
    </p:spTree>
    <p:extLst>
      <p:ext uri="{BB962C8B-B14F-4D97-AF65-F5344CB8AC3E}">
        <p14:creationId xmlns:p14="http://schemas.microsoft.com/office/powerpoint/2010/main" val="275399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Important Info Before You Apply</a:t>
            </a:r>
          </a:p>
        </p:txBody>
      </p:sp>
      <p:sp>
        <p:nvSpPr>
          <p:cNvPr id="3" name="TextBox 2"/>
          <p:cNvSpPr txBox="1"/>
          <p:nvPr/>
        </p:nvSpPr>
        <p:spPr>
          <a:xfrm>
            <a:off x="457200" y="1002268"/>
            <a:ext cx="7696200" cy="5186035"/>
          </a:xfrm>
          <a:prstGeom prst="rect">
            <a:avLst/>
          </a:prstGeom>
          <a:noFill/>
        </p:spPr>
        <p:txBody>
          <a:bodyPr wrap="square" rtlCol="0">
            <a:spAutoFit/>
          </a:bodyPr>
          <a:lstStyle/>
          <a:p>
            <a:pPr marL="171450">
              <a:spcAft>
                <a:spcPts val="1800"/>
              </a:spcAft>
              <a:buFont typeface="Arial" pitchFamily="34" charset="0"/>
              <a:buChar char="•"/>
              <a:tabLst>
                <a:tab pos="171450" algn="l"/>
              </a:tabLst>
            </a:pPr>
            <a:r>
              <a:rPr lang="en-US" sz="2000" dirty="0" smtClean="0">
                <a:solidFill>
                  <a:srgbClr val="4D4D4D"/>
                </a:solidFill>
              </a:rPr>
              <a:t> The </a:t>
            </a:r>
            <a:r>
              <a:rPr lang="en-US" sz="2000" b="1" dirty="0" smtClean="0">
                <a:solidFill>
                  <a:srgbClr val="4D4D4D"/>
                </a:solidFill>
              </a:rPr>
              <a:t>application fee is $95 </a:t>
            </a:r>
            <a:r>
              <a:rPr lang="en-US" sz="2000" dirty="0" smtClean="0">
                <a:solidFill>
                  <a:srgbClr val="4D4D4D"/>
                </a:solidFill>
              </a:rPr>
              <a:t>(non-refundable)</a:t>
            </a:r>
          </a:p>
          <a:p>
            <a:pPr marL="171450">
              <a:spcAft>
                <a:spcPts val="1800"/>
              </a:spcAft>
              <a:buFont typeface="Arial" pitchFamily="34" charset="0"/>
              <a:buChar char="•"/>
              <a:tabLst>
                <a:tab pos="171450" algn="l"/>
              </a:tabLst>
            </a:pPr>
            <a:r>
              <a:rPr lang="en-US" sz="2000" dirty="0" smtClean="0">
                <a:solidFill>
                  <a:srgbClr val="4D4D4D"/>
                </a:solidFill>
              </a:rPr>
              <a:t> An application allows you up to </a:t>
            </a:r>
            <a:r>
              <a:rPr lang="en-US" sz="2000" b="1" dirty="0" smtClean="0">
                <a:solidFill>
                  <a:srgbClr val="4D4D4D"/>
                </a:solidFill>
              </a:rPr>
              <a:t>5 program choices</a:t>
            </a:r>
            <a:r>
              <a:rPr lang="en-US" sz="2000" dirty="0" smtClean="0">
                <a:solidFill>
                  <a:srgbClr val="4D4D4D"/>
                </a:solidFill>
              </a:rPr>
              <a:t>,</a:t>
            </a:r>
            <a:r>
              <a:rPr lang="en-US" sz="2000" b="1" dirty="0" smtClean="0">
                <a:solidFill>
                  <a:srgbClr val="4D4D4D"/>
                </a:solidFill>
              </a:rPr>
              <a:t> </a:t>
            </a:r>
            <a:r>
              <a:rPr lang="en-US" sz="2000" dirty="0" smtClean="0">
                <a:solidFill>
                  <a:srgbClr val="4D4D4D"/>
                </a:solidFill>
              </a:rPr>
              <a:t>with </a:t>
            </a:r>
            <a:br>
              <a:rPr lang="en-US" sz="2000" dirty="0" smtClean="0">
                <a:solidFill>
                  <a:srgbClr val="4D4D4D"/>
                </a:solidFill>
              </a:rPr>
            </a:br>
            <a:r>
              <a:rPr lang="en-US" sz="2000" dirty="0" smtClean="0">
                <a:solidFill>
                  <a:srgbClr val="4D4D4D"/>
                </a:solidFill>
              </a:rPr>
              <a:t>  no more than 3 at any one college</a:t>
            </a:r>
          </a:p>
          <a:p>
            <a:pPr marL="171450">
              <a:spcAft>
                <a:spcPts val="1800"/>
              </a:spcAft>
              <a:buFont typeface="Arial" pitchFamily="34" charset="0"/>
              <a:buChar char="•"/>
              <a:tabLst>
                <a:tab pos="171450" algn="l"/>
              </a:tabLst>
            </a:pPr>
            <a:r>
              <a:rPr lang="en-US" sz="2000" dirty="0" smtClean="0">
                <a:solidFill>
                  <a:srgbClr val="4D4D4D"/>
                </a:solidFill>
              </a:rPr>
              <a:t> All program choices must start within the same </a:t>
            </a:r>
            <a:br>
              <a:rPr lang="en-US" sz="2000" dirty="0" smtClean="0">
                <a:solidFill>
                  <a:srgbClr val="4D4D4D"/>
                </a:solidFill>
              </a:rPr>
            </a:br>
            <a:r>
              <a:rPr lang="en-US" sz="2000" dirty="0" smtClean="0">
                <a:solidFill>
                  <a:srgbClr val="4D4D4D"/>
                </a:solidFill>
              </a:rPr>
              <a:t>  academic year (August – July)</a:t>
            </a:r>
          </a:p>
          <a:p>
            <a:pPr marL="285750" indent="-114300">
              <a:spcAft>
                <a:spcPts val="1800"/>
              </a:spcAft>
              <a:buFont typeface="Arial" pitchFamily="34" charset="0"/>
              <a:buChar char="•"/>
              <a:tabLst>
                <a:tab pos="171450" algn="l"/>
              </a:tabLst>
            </a:pPr>
            <a:r>
              <a:rPr lang="en-US" sz="2000" dirty="0" smtClean="0">
                <a:solidFill>
                  <a:srgbClr val="4D4D4D"/>
                </a:solidFill>
              </a:rPr>
              <a:t>DO NOT create more than one account</a:t>
            </a:r>
            <a:endParaRPr lang="en-US" sz="2000" dirty="0">
              <a:solidFill>
                <a:srgbClr val="4D4D4D"/>
              </a:solidFill>
            </a:endParaRPr>
          </a:p>
          <a:p>
            <a:pPr marL="285750" indent="-114300">
              <a:spcAft>
                <a:spcPts val="1800"/>
              </a:spcAft>
              <a:buFont typeface="Arial" pitchFamily="34" charset="0"/>
              <a:buChar char="•"/>
              <a:tabLst>
                <a:tab pos="171450" algn="l"/>
              </a:tabLst>
            </a:pPr>
            <a:r>
              <a:rPr lang="en-US" sz="2000" dirty="0" smtClean="0">
                <a:solidFill>
                  <a:srgbClr val="4D4D4D"/>
                </a:solidFill>
              </a:rPr>
              <a:t> The application works best in the following browsers:</a:t>
            </a:r>
            <a:br>
              <a:rPr lang="en-US" sz="2000" dirty="0" smtClean="0">
                <a:solidFill>
                  <a:srgbClr val="4D4D4D"/>
                </a:solidFill>
              </a:rPr>
            </a:br>
            <a:r>
              <a:rPr lang="en-US" sz="2000" dirty="0" smtClean="0">
                <a:solidFill>
                  <a:srgbClr val="4D4D4D"/>
                </a:solidFill>
              </a:rPr>
              <a:t> 	Internet Explorer 8+</a:t>
            </a:r>
            <a:br>
              <a:rPr lang="en-US" sz="2000" dirty="0" smtClean="0">
                <a:solidFill>
                  <a:srgbClr val="4D4D4D"/>
                </a:solidFill>
              </a:rPr>
            </a:br>
            <a:r>
              <a:rPr lang="en-US" sz="2000" dirty="0" smtClean="0">
                <a:solidFill>
                  <a:srgbClr val="4D4D4D"/>
                </a:solidFill>
              </a:rPr>
              <a:t>	Firefox 17+</a:t>
            </a:r>
            <a:br>
              <a:rPr lang="en-US" sz="2000" dirty="0" smtClean="0">
                <a:solidFill>
                  <a:srgbClr val="4D4D4D"/>
                </a:solidFill>
              </a:rPr>
            </a:br>
            <a:r>
              <a:rPr lang="en-US" sz="2000" dirty="0" smtClean="0">
                <a:solidFill>
                  <a:srgbClr val="4D4D4D"/>
                </a:solidFill>
              </a:rPr>
              <a:t>	Chrome 23+</a:t>
            </a:r>
            <a:br>
              <a:rPr lang="en-US" sz="2000" dirty="0" smtClean="0">
                <a:solidFill>
                  <a:srgbClr val="4D4D4D"/>
                </a:solidFill>
              </a:rPr>
            </a:br>
            <a:r>
              <a:rPr lang="en-US" sz="2000" dirty="0" smtClean="0">
                <a:solidFill>
                  <a:srgbClr val="4D4D4D"/>
                </a:solidFill>
              </a:rPr>
              <a:t>	Safari 5.1 </a:t>
            </a:r>
          </a:p>
          <a:p>
            <a:pPr marL="171450">
              <a:spcAft>
                <a:spcPts val="1800"/>
              </a:spcAft>
              <a:buFont typeface="Arial" pitchFamily="34" charset="0"/>
              <a:buChar char="•"/>
              <a:tabLst>
                <a:tab pos="171450" algn="l"/>
              </a:tabLst>
            </a:pPr>
            <a:r>
              <a:rPr lang="en-US" i="1" dirty="0">
                <a:solidFill>
                  <a:srgbClr val="4D4D4D"/>
                </a:solidFill>
              </a:rPr>
              <a:t>Check</a:t>
            </a:r>
            <a:r>
              <a:rPr lang="en-US" dirty="0">
                <a:solidFill>
                  <a:srgbClr val="4D4D4D"/>
                </a:solidFill>
              </a:rPr>
              <a:t> your junk/spam mailboxes if you do not receive emails from</a:t>
            </a:r>
            <a:br>
              <a:rPr lang="en-US" dirty="0">
                <a:solidFill>
                  <a:srgbClr val="4D4D4D"/>
                </a:solidFill>
              </a:rPr>
            </a:br>
            <a:r>
              <a:rPr lang="en-US" dirty="0">
                <a:solidFill>
                  <a:srgbClr val="4D4D4D"/>
                </a:solidFill>
              </a:rPr>
              <a:t>   ‘</a:t>
            </a:r>
            <a:r>
              <a:rPr lang="en-US" b="1" dirty="0">
                <a:solidFill>
                  <a:srgbClr val="4D4D4D"/>
                </a:solidFill>
              </a:rPr>
              <a:t>myaccount@ontariocolleges.ca</a:t>
            </a:r>
            <a:r>
              <a:rPr lang="en-US" dirty="0">
                <a:solidFill>
                  <a:srgbClr val="4D4D4D"/>
                </a:solidFill>
              </a:rPr>
              <a:t>’ and add to your safe senders list</a:t>
            </a:r>
            <a:r>
              <a:rPr lang="en-US" dirty="0" smtClean="0">
                <a:solidFill>
                  <a:srgbClr val="4D4D4D"/>
                </a:solidFill>
              </a:rPr>
              <a:t>.</a:t>
            </a:r>
            <a:endParaRPr lang="en-US" dirty="0">
              <a:solidFill>
                <a:srgbClr val="4D4D4D"/>
              </a:solidFill>
            </a:endParaRPr>
          </a:p>
        </p:txBody>
      </p:sp>
    </p:spTree>
    <p:extLst>
      <p:ext uri="{BB962C8B-B14F-4D97-AF65-F5344CB8AC3E}">
        <p14:creationId xmlns:p14="http://schemas.microsoft.com/office/powerpoint/2010/main" val="1615888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200" b="1" dirty="0" smtClean="0">
                <a:solidFill>
                  <a:srgbClr val="156570"/>
                </a:solidFill>
              </a:rPr>
              <a:t>Your ontariocolleges.ca Account</a:t>
            </a:r>
            <a:endParaRPr lang="en-US" sz="3200" dirty="0">
              <a:solidFill>
                <a:srgbClr val="4D4D4D"/>
              </a:solidFill>
            </a:endParaRPr>
          </a:p>
        </p:txBody>
      </p:sp>
      <p:sp>
        <p:nvSpPr>
          <p:cNvPr id="15" name="TextBox 14"/>
          <p:cNvSpPr txBox="1"/>
          <p:nvPr/>
        </p:nvSpPr>
        <p:spPr>
          <a:xfrm>
            <a:off x="304800" y="990600"/>
            <a:ext cx="8610600" cy="3693319"/>
          </a:xfrm>
          <a:prstGeom prst="rect">
            <a:avLst/>
          </a:prstGeom>
          <a:noFill/>
        </p:spPr>
        <p:txBody>
          <a:bodyPr wrap="square" rtlCol="0">
            <a:spAutoFit/>
          </a:bodyPr>
          <a:lstStyle/>
          <a:p>
            <a:pPr marL="171450">
              <a:spcAft>
                <a:spcPts val="1200"/>
              </a:spcAft>
              <a:tabLst>
                <a:tab pos="285750" algn="l"/>
              </a:tabLst>
            </a:pPr>
            <a:r>
              <a:rPr lang="en-US" sz="2400" dirty="0" smtClean="0">
                <a:solidFill>
                  <a:srgbClr val="4D4D4D"/>
                </a:solidFill>
              </a:rPr>
              <a:t> </a:t>
            </a:r>
            <a:r>
              <a:rPr lang="en-US" sz="2000" dirty="0" smtClean="0">
                <a:solidFill>
                  <a:srgbClr val="4D4D4D"/>
                </a:solidFill>
              </a:rPr>
              <a:t>Your </a:t>
            </a:r>
            <a:r>
              <a:rPr lang="en-US" sz="2000" b="1" dirty="0" smtClean="0">
                <a:solidFill>
                  <a:srgbClr val="156570"/>
                </a:solidFill>
              </a:rPr>
              <a:t>ontariocolleges.ca</a:t>
            </a:r>
            <a:r>
              <a:rPr lang="en-US" sz="2000" dirty="0" smtClean="0">
                <a:solidFill>
                  <a:srgbClr val="4D4D4D"/>
                </a:solidFill>
              </a:rPr>
              <a:t> account allows you to:</a:t>
            </a:r>
          </a:p>
          <a:p>
            <a:pPr marL="512064" indent="-182880">
              <a:spcAft>
                <a:spcPts val="1800"/>
              </a:spcAft>
              <a:buFont typeface="Arial" pitchFamily="34" charset="0"/>
              <a:buChar char="•"/>
              <a:tabLst>
                <a:tab pos="285750" algn="l"/>
              </a:tabLst>
            </a:pPr>
            <a:r>
              <a:rPr lang="en-US" sz="2000" dirty="0" smtClean="0">
                <a:solidFill>
                  <a:srgbClr val="4D4D4D"/>
                </a:solidFill>
              </a:rPr>
              <a:t>Apply to any of Ontario’s 28 public colleges</a:t>
            </a:r>
          </a:p>
          <a:p>
            <a:pPr marL="512064" indent="-182880">
              <a:spcAft>
                <a:spcPts val="1800"/>
              </a:spcAft>
              <a:buFont typeface="Arial" pitchFamily="34" charset="0"/>
              <a:buChar char="•"/>
              <a:tabLst>
                <a:tab pos="285750" algn="l"/>
              </a:tabLst>
            </a:pPr>
            <a:r>
              <a:rPr lang="en-US" sz="2000" dirty="0" smtClean="0">
                <a:solidFill>
                  <a:srgbClr val="4D4D4D"/>
                </a:solidFill>
              </a:rPr>
              <a:t>Review and update your college application</a:t>
            </a:r>
          </a:p>
          <a:p>
            <a:pPr marL="512064" indent="-182880">
              <a:spcAft>
                <a:spcPts val="1800"/>
              </a:spcAft>
              <a:buFont typeface="Arial" pitchFamily="34" charset="0"/>
              <a:buChar char="•"/>
              <a:tabLst>
                <a:tab pos="285750" algn="l"/>
              </a:tabLst>
            </a:pPr>
            <a:r>
              <a:rPr lang="en-US" sz="2000" dirty="0" smtClean="0">
                <a:solidFill>
                  <a:srgbClr val="4D4D4D"/>
                </a:solidFill>
              </a:rPr>
              <a:t>Request Ontario high school transcripts (from participating schools)</a:t>
            </a:r>
            <a:br>
              <a:rPr lang="en-US" sz="2000" dirty="0" smtClean="0">
                <a:solidFill>
                  <a:srgbClr val="4D4D4D"/>
                </a:solidFill>
              </a:rPr>
            </a:br>
            <a:r>
              <a:rPr lang="en-US" sz="2000" b="1" dirty="0" smtClean="0">
                <a:solidFill>
                  <a:srgbClr val="4D4D4D"/>
                </a:solidFill>
              </a:rPr>
              <a:t>(Note: current high school students have their transcripts sent automatically  by their high schools)</a:t>
            </a:r>
          </a:p>
          <a:p>
            <a:pPr marL="512064" indent="-182880">
              <a:spcAft>
                <a:spcPts val="1800"/>
              </a:spcAft>
              <a:buFont typeface="Arial" pitchFamily="34" charset="0"/>
              <a:buChar char="•"/>
              <a:tabLst>
                <a:tab pos="285750" algn="l"/>
              </a:tabLst>
            </a:pPr>
            <a:r>
              <a:rPr lang="en-US" sz="2000" dirty="0" smtClean="0">
                <a:solidFill>
                  <a:srgbClr val="4D4D4D"/>
                </a:solidFill>
              </a:rPr>
              <a:t>Request Ontario college / university transcripts</a:t>
            </a:r>
          </a:p>
          <a:p>
            <a:pPr marL="512064" indent="-182880">
              <a:spcAft>
                <a:spcPts val="1800"/>
              </a:spcAft>
              <a:buFont typeface="Arial" pitchFamily="34" charset="0"/>
              <a:buChar char="•"/>
              <a:tabLst>
                <a:tab pos="285750" algn="l"/>
              </a:tabLst>
            </a:pPr>
            <a:r>
              <a:rPr lang="en-US" sz="2000" dirty="0" smtClean="0">
                <a:solidFill>
                  <a:srgbClr val="4D4D4D"/>
                </a:solidFill>
              </a:rPr>
              <a:t>View and accept offers of admission</a:t>
            </a:r>
            <a:endParaRPr lang="en-US" dirty="0">
              <a:solidFill>
                <a:srgbClr val="4D4D4D"/>
              </a:solidFill>
            </a:endParaRPr>
          </a:p>
        </p:txBody>
      </p:sp>
    </p:spTree>
    <p:extLst>
      <p:ext uri="{BB962C8B-B14F-4D97-AF65-F5344CB8AC3E}">
        <p14:creationId xmlns:p14="http://schemas.microsoft.com/office/powerpoint/2010/main" val="1156961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371600"/>
            <a:ext cx="7772400" cy="425184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4638"/>
            <a:ext cx="8229600" cy="487362"/>
          </a:xfrm>
        </p:spPr>
        <p:txBody>
          <a:bodyPr>
            <a:noAutofit/>
          </a:bodyPr>
          <a:lstStyle/>
          <a:p>
            <a:pPr algn="l"/>
            <a:r>
              <a:rPr lang="en-US" sz="3200" b="1" dirty="0">
                <a:solidFill>
                  <a:srgbClr val="156570"/>
                </a:solidFill>
              </a:rPr>
              <a:t>Step </a:t>
            </a:r>
            <a:r>
              <a:rPr lang="en-US" sz="3200" b="1" dirty="0" smtClean="0">
                <a:solidFill>
                  <a:srgbClr val="156570"/>
                </a:solidFill>
              </a:rPr>
              <a:t>2 </a:t>
            </a:r>
            <a:r>
              <a:rPr lang="en-US" sz="3200" b="1" dirty="0">
                <a:solidFill>
                  <a:srgbClr val="156570"/>
                </a:solidFill>
              </a:rPr>
              <a:t>– </a:t>
            </a:r>
            <a:r>
              <a:rPr lang="en-US" sz="3200" b="1" dirty="0" smtClean="0">
                <a:solidFill>
                  <a:srgbClr val="156570"/>
                </a:solidFill>
              </a:rPr>
              <a:t>Create an Account</a:t>
            </a:r>
            <a:endParaRPr lang="en-US" sz="3200" dirty="0">
              <a:solidFill>
                <a:srgbClr val="4D4D4D"/>
              </a:solidFill>
            </a:endParaRPr>
          </a:p>
        </p:txBody>
      </p:sp>
      <p:sp>
        <p:nvSpPr>
          <p:cNvPr id="7" name="Curved Left Arrow 6"/>
          <p:cNvSpPr/>
          <p:nvPr/>
        </p:nvSpPr>
        <p:spPr>
          <a:xfrm rot="11748340">
            <a:off x="6123157" y="3809997"/>
            <a:ext cx="559453" cy="805989"/>
          </a:xfrm>
          <a:prstGeom prst="curvedLeftArrow">
            <a:avLst/>
          </a:prstGeom>
          <a:solidFill>
            <a:schemeClr val="bg1"/>
          </a:solidFill>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8" name="Curved Left Arrow 7"/>
          <p:cNvSpPr/>
          <p:nvPr/>
        </p:nvSpPr>
        <p:spPr>
          <a:xfrm rot="729647">
            <a:off x="8061890" y="2603867"/>
            <a:ext cx="637187" cy="985317"/>
          </a:xfrm>
          <a:prstGeom prst="curvedLeftArrow">
            <a:avLst/>
          </a:prstGeom>
          <a:solidFill>
            <a:schemeClr val="bg1"/>
          </a:solidFill>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9" name="TextBox 8"/>
          <p:cNvSpPr txBox="1"/>
          <p:nvPr/>
        </p:nvSpPr>
        <p:spPr>
          <a:xfrm>
            <a:off x="7162800" y="1143000"/>
            <a:ext cx="1752600" cy="1600438"/>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rgbClr val="4D4D4D"/>
                </a:solidFill>
              </a:rPr>
              <a:t>New Users: </a:t>
            </a:r>
            <a:r>
              <a:rPr lang="en-US" sz="1400" dirty="0" smtClean="0">
                <a:solidFill>
                  <a:srgbClr val="4D4D4D"/>
                </a:solidFill>
              </a:rPr>
              <a:t/>
            </a:r>
            <a:br>
              <a:rPr lang="en-US" sz="1400" dirty="0" smtClean="0">
                <a:solidFill>
                  <a:srgbClr val="4D4D4D"/>
                </a:solidFill>
              </a:rPr>
            </a:br>
            <a:r>
              <a:rPr lang="en-US" sz="1400" dirty="0" smtClean="0">
                <a:solidFill>
                  <a:srgbClr val="4D4D4D"/>
                </a:solidFill>
              </a:rPr>
              <a:t>If </a:t>
            </a:r>
            <a:r>
              <a:rPr lang="en-US" sz="1400" dirty="0">
                <a:solidFill>
                  <a:srgbClr val="4D4D4D"/>
                </a:solidFill>
              </a:rPr>
              <a:t>you have never applied through ontariocolleges.ca before, click the “</a:t>
            </a:r>
            <a:r>
              <a:rPr lang="en-US" sz="1400" b="1" dirty="0">
                <a:solidFill>
                  <a:srgbClr val="156570"/>
                </a:solidFill>
              </a:rPr>
              <a:t>Create </a:t>
            </a:r>
            <a:r>
              <a:rPr lang="en-US" sz="1400" b="1" dirty="0" smtClean="0">
                <a:solidFill>
                  <a:srgbClr val="156570"/>
                </a:solidFill>
              </a:rPr>
              <a:t>an </a:t>
            </a:r>
            <a:r>
              <a:rPr lang="en-US" sz="1400" b="1" dirty="0">
                <a:solidFill>
                  <a:srgbClr val="156570"/>
                </a:solidFill>
              </a:rPr>
              <a:t>Account</a:t>
            </a:r>
            <a:r>
              <a:rPr lang="en-US" sz="1400" dirty="0">
                <a:solidFill>
                  <a:srgbClr val="4D4D4D"/>
                </a:solidFill>
              </a:rPr>
              <a:t>” button </a:t>
            </a:r>
            <a:endParaRPr lang="en-US" sz="1400" dirty="0"/>
          </a:p>
        </p:txBody>
      </p:sp>
      <p:sp>
        <p:nvSpPr>
          <p:cNvPr id="11" name="TextBox 10"/>
          <p:cNvSpPr txBox="1"/>
          <p:nvPr/>
        </p:nvSpPr>
        <p:spPr>
          <a:xfrm>
            <a:off x="5105400" y="4446540"/>
            <a:ext cx="1524000" cy="1169551"/>
          </a:xfrm>
          <a:prstGeom prst="rect">
            <a:avLst/>
          </a:prstGeom>
          <a:ln>
            <a:solidFill>
              <a:srgbClr val="15657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rgbClr val="4D4D4D"/>
                </a:solidFill>
              </a:rPr>
              <a:t>Returning to your application: </a:t>
            </a:r>
            <a:br>
              <a:rPr lang="en-US" sz="1400" b="1" dirty="0" smtClean="0">
                <a:solidFill>
                  <a:srgbClr val="4D4D4D"/>
                </a:solidFill>
              </a:rPr>
            </a:br>
            <a:r>
              <a:rPr lang="en-US" sz="1400" dirty="0" smtClean="0">
                <a:solidFill>
                  <a:srgbClr val="4D4D4D"/>
                </a:solidFill>
              </a:rPr>
              <a:t>If you have an existing account, click “</a:t>
            </a:r>
            <a:r>
              <a:rPr lang="en-US" sz="1400" b="1" dirty="0" smtClean="0">
                <a:solidFill>
                  <a:srgbClr val="156570"/>
                </a:solidFill>
              </a:rPr>
              <a:t>Log In</a:t>
            </a:r>
            <a:r>
              <a:rPr lang="en-US" sz="1400" dirty="0" smtClean="0">
                <a:solidFill>
                  <a:srgbClr val="4D4D4D"/>
                </a:solidFill>
              </a:rPr>
              <a:t>”</a:t>
            </a:r>
            <a:endParaRPr lang="en-US" sz="1400" dirty="0"/>
          </a:p>
        </p:txBody>
      </p:sp>
      <p:sp>
        <p:nvSpPr>
          <p:cNvPr id="12" name="TextBox 11"/>
          <p:cNvSpPr txBox="1"/>
          <p:nvPr/>
        </p:nvSpPr>
        <p:spPr>
          <a:xfrm>
            <a:off x="463219" y="914400"/>
            <a:ext cx="7696200" cy="400110"/>
          </a:xfrm>
          <a:prstGeom prst="rect">
            <a:avLst/>
          </a:prstGeom>
          <a:noFill/>
        </p:spPr>
        <p:txBody>
          <a:bodyPr wrap="square" rtlCol="0">
            <a:spAutoFit/>
          </a:bodyPr>
          <a:lstStyle/>
          <a:p>
            <a:r>
              <a:rPr lang="en-US" sz="2000" dirty="0" smtClean="0">
                <a:solidFill>
                  <a:srgbClr val="4D4D4D"/>
                </a:solidFill>
              </a:rPr>
              <a:t>Go to </a:t>
            </a:r>
            <a:r>
              <a:rPr lang="en-US" sz="2000" b="1" dirty="0" smtClean="0">
                <a:solidFill>
                  <a:srgbClr val="156570"/>
                </a:solidFill>
              </a:rPr>
              <a:t>ontariocolleges.ca</a:t>
            </a:r>
            <a:endParaRPr lang="en-US" dirty="0">
              <a:solidFill>
                <a:srgbClr val="4D4D4D"/>
              </a:solidFill>
            </a:endParaRPr>
          </a:p>
        </p:txBody>
      </p:sp>
    </p:spTree>
    <p:extLst>
      <p:ext uri="{BB962C8B-B14F-4D97-AF65-F5344CB8AC3E}">
        <p14:creationId xmlns:p14="http://schemas.microsoft.com/office/powerpoint/2010/main" val="3381604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2873</TotalTime>
  <Words>1211</Words>
  <Application>Microsoft Office PowerPoint</Application>
  <PresentationFormat>On-screen Show (4:3)</PresentationFormat>
  <Paragraphs>182</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Ontario College  Online Application </vt:lpstr>
      <vt:lpstr>Step 1 – Research colleges and programs</vt:lpstr>
      <vt:lpstr>PowerPoint Presentation</vt:lpstr>
      <vt:lpstr>PowerPoint Presentation</vt:lpstr>
      <vt:lpstr>PowerPoint Presentation</vt:lpstr>
      <vt:lpstr>Important Dates</vt:lpstr>
      <vt:lpstr>Important Info Before You Apply</vt:lpstr>
      <vt:lpstr>Your ontariocolleges.ca Account</vt:lpstr>
      <vt:lpstr>Step 2 – Create an Account</vt:lpstr>
      <vt:lpstr>Create an Account</vt:lpstr>
      <vt:lpstr>PowerPoint Presentation</vt:lpstr>
      <vt:lpstr>Step 3 – Applicant Home Screen / Dashboard</vt:lpstr>
      <vt:lpstr>PowerPoint Presentation</vt:lpstr>
      <vt:lpstr>PowerPoint Presentation</vt:lpstr>
      <vt:lpstr>PowerPoint Presentation</vt:lpstr>
      <vt:lpstr>Education</vt:lpstr>
      <vt:lpstr>High School Education</vt:lpstr>
      <vt:lpstr>PowerPoint Presentation</vt:lpstr>
      <vt:lpstr>Financial Support</vt:lpstr>
      <vt:lpstr>PowerPoint Presentation</vt:lpstr>
      <vt:lpstr>Select Programs</vt:lpstr>
      <vt:lpstr>PowerPoint Presentation</vt:lpstr>
      <vt:lpstr>PowerPoint Presentation</vt:lpstr>
      <vt:lpstr>PowerPoint Presentation</vt:lpstr>
      <vt:lpstr>Manage Program Choices</vt:lpstr>
      <vt:lpstr>Basis for Admission</vt:lpstr>
      <vt:lpstr>Applicant Dashboard</vt:lpstr>
      <vt:lpstr>Payment Summary</vt:lpstr>
      <vt:lpstr>Secure Online Credit Card Payment</vt:lpstr>
      <vt:lpstr>Successful Payment Verification</vt:lpstr>
      <vt:lpstr>Offers of Admission</vt:lpstr>
      <vt:lpstr>Application Activity History – General  Read only</vt:lpstr>
      <vt:lpstr>Returning to / Making Changes to Application</vt:lpstr>
    </vt:vector>
  </TitlesOfParts>
  <Company>Ontario College Application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College Online Application</dc:title>
  <dc:creator>Janice Henshall</dc:creator>
  <cp:lastModifiedBy>Julie Boudreau [Staff]</cp:lastModifiedBy>
  <cp:revision>153</cp:revision>
  <dcterms:created xsi:type="dcterms:W3CDTF">2012-11-20T21:32:45Z</dcterms:created>
  <dcterms:modified xsi:type="dcterms:W3CDTF">2014-10-20T14:49:59Z</dcterms:modified>
</cp:coreProperties>
</file>