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61" r:id="rId3"/>
    <p:sldId id="259" r:id="rId4"/>
    <p:sldId id="257" r:id="rId5"/>
    <p:sldId id="258" r:id="rId6"/>
    <p:sldId id="265" r:id="rId7"/>
    <p:sldId id="260" r:id="rId8"/>
    <p:sldId id="262" r:id="rId9"/>
    <p:sldId id="263" r:id="rId10"/>
    <p:sldId id="264" r:id="rId1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2"/>
    <p:restoredTop sz="73385" autoAdjust="0"/>
  </p:normalViewPr>
  <p:slideViewPr>
    <p:cSldViewPr snapToGrid="0" snapToObjects="1">
      <p:cViewPr varScale="1">
        <p:scale>
          <a:sx n="133" d="100"/>
          <a:sy n="133" d="100"/>
        </p:scale>
        <p:origin x="912"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55A2DB5-FBA9-42B7-BD5B-3816FF5DB224}" type="datetimeFigureOut">
              <a:rPr lang="en-CA" smtClean="0"/>
              <a:t>2016-05-03</a:t>
            </a:fld>
            <a:endParaRPr lang="en-C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14FE5D9-2152-4926-AB34-08F76EE06704}" type="slidenum">
              <a:rPr lang="en-CA" smtClean="0"/>
              <a:t>‹#›</a:t>
            </a:fld>
            <a:endParaRPr lang="en-CA"/>
          </a:p>
        </p:txBody>
      </p:sp>
    </p:spTree>
    <p:extLst>
      <p:ext uri="{BB962C8B-B14F-4D97-AF65-F5344CB8AC3E}">
        <p14:creationId xmlns:p14="http://schemas.microsoft.com/office/powerpoint/2010/main" val="3182610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i="1" dirty="0" smtClean="0"/>
              <a:t>Note to principal:</a:t>
            </a:r>
          </a:p>
          <a:p>
            <a:r>
              <a:rPr lang="en-CA" b="1" i="1" dirty="0" smtClean="0"/>
              <a:t>Throughout this presentation the term parent</a:t>
            </a:r>
            <a:r>
              <a:rPr lang="en-CA" b="1" i="1" baseline="0" dirty="0" smtClean="0"/>
              <a:t> is included.  We recognize the diversity of families, and intend this to be a term that includes all who support our children including grandparents, guardians, and caregivers.  </a:t>
            </a:r>
            <a:endParaRPr lang="en-CA" b="1" i="1" dirty="0"/>
          </a:p>
        </p:txBody>
      </p:sp>
      <p:sp>
        <p:nvSpPr>
          <p:cNvPr id="4" name="Slide Number Placeholder 3"/>
          <p:cNvSpPr>
            <a:spLocks noGrp="1"/>
          </p:cNvSpPr>
          <p:nvPr>
            <p:ph type="sldNum" sz="quarter" idx="10"/>
          </p:nvPr>
        </p:nvSpPr>
        <p:spPr/>
        <p:txBody>
          <a:bodyPr/>
          <a:lstStyle/>
          <a:p>
            <a:fld id="{814FE5D9-2152-4926-AB34-08F76EE06704}" type="slidenum">
              <a:rPr lang="en-CA" smtClean="0"/>
              <a:t>1</a:t>
            </a:fld>
            <a:endParaRPr lang="en-CA"/>
          </a:p>
        </p:txBody>
      </p:sp>
    </p:spTree>
    <p:extLst>
      <p:ext uri="{BB962C8B-B14F-4D97-AF65-F5344CB8AC3E}">
        <p14:creationId xmlns:p14="http://schemas.microsoft.com/office/powerpoint/2010/main" val="225383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14FE5D9-2152-4926-AB34-08F76EE06704}" type="slidenum">
              <a:rPr lang="en-CA" smtClean="0"/>
              <a:t>10</a:t>
            </a:fld>
            <a:endParaRPr lang="en-CA"/>
          </a:p>
        </p:txBody>
      </p:sp>
    </p:spTree>
    <p:extLst>
      <p:ext uri="{BB962C8B-B14F-4D97-AF65-F5344CB8AC3E}">
        <p14:creationId xmlns:p14="http://schemas.microsoft.com/office/powerpoint/2010/main" val="145425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Observation, as well as the documentation of observations, is the most important method for gaining information about a young child as he or she works and interacts in the classroom. The educators observe the child within the program and record what they see and hear in a variety of ways.  They may be using an iPad to take a video of a child demonstrating how to build a marble run or they may be creating an audio recording of a child reading aloud, or taking a picture of a piece of artwork.  These are all forms of documentation.  The documentation informs the educators about your child’s strengths, needs and interests.  It assists them in planning their next steps for learning with your child.  </a:t>
            </a:r>
          </a:p>
          <a:p>
            <a:endParaRPr lang="en-CA" dirty="0" smtClean="0"/>
          </a:p>
          <a:p>
            <a:r>
              <a:rPr lang="en-CA" dirty="0" smtClean="0"/>
              <a:t>Many educators use technology to communicate with parent and caregiver and caregivers.  Schools should share information about blogs, twitter accounts, websites etc.</a:t>
            </a:r>
          </a:p>
          <a:p>
            <a:endParaRPr lang="en-CA" dirty="0"/>
          </a:p>
        </p:txBody>
      </p:sp>
      <p:sp>
        <p:nvSpPr>
          <p:cNvPr id="4" name="Slide Number Placeholder 3"/>
          <p:cNvSpPr>
            <a:spLocks noGrp="1"/>
          </p:cNvSpPr>
          <p:nvPr>
            <p:ph type="sldNum" sz="quarter" idx="10"/>
          </p:nvPr>
        </p:nvSpPr>
        <p:spPr/>
        <p:txBody>
          <a:bodyPr/>
          <a:lstStyle/>
          <a:p>
            <a:fld id="{814FE5D9-2152-4926-AB34-08F76EE06704}" type="slidenum">
              <a:rPr lang="en-CA" smtClean="0"/>
              <a:t>2</a:t>
            </a:fld>
            <a:endParaRPr lang="en-CA"/>
          </a:p>
        </p:txBody>
      </p:sp>
    </p:spTree>
    <p:extLst>
      <p:ext uri="{BB962C8B-B14F-4D97-AF65-F5344CB8AC3E}">
        <p14:creationId xmlns:p14="http://schemas.microsoft.com/office/powerpoint/2010/main" val="2133928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We call the daily schedule in Kindergarten, the “Flow of the Day”.  Children attend school all day, every day.  We encourage good nutrition in</a:t>
            </a:r>
            <a:r>
              <a:rPr lang="en-CA" baseline="0" dirty="0" smtClean="0"/>
              <a:t> the classroom</a:t>
            </a:r>
            <a:r>
              <a:rPr lang="en-CA" dirty="0" smtClean="0"/>
              <a:t>.  Typically children eat twice a day, once in the morning and again in the early afternoon.  parent and caregiver and caregivers are encouraged to pack a lunch with a meal (i.e. a sandwich, soup, pasta) and healthy snacks (i.e., cheese and crackers, vegetables and dip, fruit ) and a drink.  Many schools have a snack program where healthy snacks are provided to the children during the day.  </a:t>
            </a:r>
            <a:r>
              <a:rPr lang="en-CA" b="1" i="1" dirty="0" smtClean="0"/>
              <a:t>Schools can describe their own snack programs and lunch breaks.</a:t>
            </a:r>
          </a:p>
          <a:p>
            <a:endParaRPr lang="en-CA" dirty="0" smtClean="0"/>
          </a:p>
          <a:p>
            <a:r>
              <a:rPr lang="en-CA" dirty="0" smtClean="0"/>
              <a:t>We recognize that learning can occur anywhere.  Children are expected to take their learning outside for an extended time, on a daily basis.  parent and caregiver and caregivers are encouraged to send their child ready to play outdoors, no matter the weather.  </a:t>
            </a:r>
          </a:p>
          <a:p>
            <a:r>
              <a:rPr lang="en-CA" dirty="0" smtClean="0"/>
              <a:t>Children are given a variety of opportunities to regulate their energy up,</a:t>
            </a:r>
            <a:r>
              <a:rPr lang="en-CA" baseline="0" dirty="0" smtClean="0"/>
              <a:t> or</a:t>
            </a:r>
            <a:r>
              <a:rPr lang="en-CA" dirty="0" smtClean="0"/>
              <a:t> down throughout the schools day,</a:t>
            </a:r>
            <a:r>
              <a:rPr lang="en-CA" baseline="0" dirty="0" smtClean="0"/>
              <a:t> and a variety of space are available in the classroom to meet each child’s needs</a:t>
            </a:r>
            <a:r>
              <a:rPr lang="en-CA" dirty="0" smtClean="0"/>
              <a:t>.  </a:t>
            </a:r>
          </a:p>
          <a:p>
            <a:endParaRPr lang="en-CA" dirty="0" smtClean="0"/>
          </a:p>
          <a:p>
            <a:r>
              <a:rPr lang="en-CA" b="1" i="1" dirty="0" smtClean="0"/>
              <a:t>Schools are to address their current arrival and departure procedures and transportation routines.</a:t>
            </a:r>
          </a:p>
          <a:p>
            <a:endParaRPr lang="en-CA" dirty="0"/>
          </a:p>
        </p:txBody>
      </p:sp>
      <p:sp>
        <p:nvSpPr>
          <p:cNvPr id="4" name="Slide Number Placeholder 3"/>
          <p:cNvSpPr>
            <a:spLocks noGrp="1"/>
          </p:cNvSpPr>
          <p:nvPr>
            <p:ph type="sldNum" sz="quarter" idx="10"/>
          </p:nvPr>
        </p:nvSpPr>
        <p:spPr/>
        <p:txBody>
          <a:bodyPr/>
          <a:lstStyle/>
          <a:p>
            <a:fld id="{814FE5D9-2152-4926-AB34-08F76EE06704}" type="slidenum">
              <a:rPr lang="en-CA" smtClean="0"/>
              <a:t>3</a:t>
            </a:fld>
            <a:endParaRPr lang="en-CA"/>
          </a:p>
        </p:txBody>
      </p:sp>
    </p:spTree>
    <p:extLst>
      <p:ext uri="{BB962C8B-B14F-4D97-AF65-F5344CB8AC3E}">
        <p14:creationId xmlns:p14="http://schemas.microsoft.com/office/powerpoint/2010/main" val="3528093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Play-based inquiry describes the type of learning that occurs in the Kindergarten program.  Children learn through their play and exploration in the classroom.  The majority of classrooms have a teacher and Early Childhood Educator (ECE).  Both educators are enhancing the inquiry in the classroom by modelling skills and strategies, entering into the play with the child, working with small groups, and working one on one with a child.  Children in play-based inquiry are given a voice to express their interests and explore them in depth. </a:t>
            </a:r>
          </a:p>
          <a:p>
            <a:endParaRPr lang="en-CA" dirty="0"/>
          </a:p>
        </p:txBody>
      </p:sp>
      <p:sp>
        <p:nvSpPr>
          <p:cNvPr id="4" name="Slide Number Placeholder 3"/>
          <p:cNvSpPr>
            <a:spLocks noGrp="1"/>
          </p:cNvSpPr>
          <p:nvPr>
            <p:ph type="sldNum" sz="quarter" idx="10"/>
          </p:nvPr>
        </p:nvSpPr>
        <p:spPr/>
        <p:txBody>
          <a:bodyPr/>
          <a:lstStyle/>
          <a:p>
            <a:fld id="{814FE5D9-2152-4926-AB34-08F76EE06704}" type="slidenum">
              <a:rPr lang="en-CA" smtClean="0"/>
              <a:t>4</a:t>
            </a:fld>
            <a:endParaRPr lang="en-CA"/>
          </a:p>
        </p:txBody>
      </p:sp>
    </p:spTree>
    <p:extLst>
      <p:ext uri="{BB962C8B-B14F-4D97-AF65-F5344CB8AC3E}">
        <p14:creationId xmlns:p14="http://schemas.microsoft.com/office/powerpoint/2010/main" val="3229713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dirty="0" smtClean="0"/>
              <a:t>Four “frames” are used to structure thinking about learning and assessment that aligns with the way children’s learning naturally occurs and that focuses on aspects of learning that are critical to young children’s development.</a:t>
            </a:r>
          </a:p>
          <a:p>
            <a:pPr marL="171450" indent="-171450">
              <a:buFont typeface="Arial" panose="020B0604020202020204" pitchFamily="34" charset="0"/>
              <a:buChar char="•"/>
            </a:pPr>
            <a:endParaRPr lang="en-CA" dirty="0" smtClean="0"/>
          </a:p>
          <a:p>
            <a:pPr marL="685800" lvl="1" indent="-228600">
              <a:buFont typeface="+mj-lt"/>
              <a:buAutoNum type="arabicPeriod"/>
            </a:pPr>
            <a:r>
              <a:rPr lang="en-CA" b="1" dirty="0" smtClean="0"/>
              <a:t>Belonging and Contributing </a:t>
            </a:r>
          </a:p>
          <a:p>
            <a:pPr marL="457200" lvl="1" indent="0">
              <a:buFont typeface="Arial" panose="020B0604020202020204" pitchFamily="34" charset="0"/>
              <a:buNone/>
            </a:pPr>
            <a:r>
              <a:rPr lang="en-CA" b="0" dirty="0" smtClean="0"/>
              <a:t>The learning encompassed by this frame also relates to the child’s early development of the attributes and attitudes that inform citizenship, through his or her sense of personal connectedness to various communities.</a:t>
            </a:r>
            <a:endParaRPr lang="en-CA" b="1" dirty="0" smtClean="0"/>
          </a:p>
          <a:p>
            <a:pPr marL="628650" lvl="1" indent="-171450">
              <a:buFont typeface="Arial" panose="020B0604020202020204" pitchFamily="34" charset="0"/>
              <a:buChar char="•"/>
            </a:pPr>
            <a:endParaRPr lang="en-CA" dirty="0" smtClean="0"/>
          </a:p>
          <a:p>
            <a:pPr marL="457200" lvl="1" indent="0">
              <a:buFont typeface="Arial" panose="020B0604020202020204" pitchFamily="34" charset="0"/>
              <a:buNone/>
            </a:pPr>
            <a:r>
              <a:rPr lang="en-CA" dirty="0" smtClean="0"/>
              <a:t>2.</a:t>
            </a:r>
            <a:r>
              <a:rPr lang="en-CA" baseline="0" dirty="0" smtClean="0"/>
              <a:t> </a:t>
            </a:r>
            <a:r>
              <a:rPr lang="en-CA" b="1" dirty="0" smtClean="0"/>
              <a:t>Self-Regulation and Well-Being</a:t>
            </a:r>
          </a:p>
          <a:p>
            <a:pPr marL="457200" lvl="1" indent="0">
              <a:buFont typeface="Arial" panose="020B0604020202020204" pitchFamily="34" charset="0"/>
              <a:buNone/>
            </a:pPr>
            <a:r>
              <a:rPr lang="en-CA" b="0" dirty="0" smtClean="0"/>
              <a:t>What children learn in connection with this frame allows them to focus, to learn, to respect themselves and others, and to promote well-being in themselves and others.</a:t>
            </a:r>
            <a:endParaRPr lang="en-CA" dirty="0" smtClean="0"/>
          </a:p>
          <a:p>
            <a:pPr marL="628650" lvl="1" indent="-171450">
              <a:buFont typeface="Arial" panose="020B0604020202020204" pitchFamily="34" charset="0"/>
              <a:buChar char="•"/>
            </a:pPr>
            <a:endParaRPr lang="en-CA" dirty="0" smtClean="0"/>
          </a:p>
          <a:p>
            <a:pPr marL="685800" lvl="1" indent="-228600">
              <a:buFont typeface="+mj-lt"/>
              <a:buAutoNum type="arabicPeriod" startAt="3"/>
            </a:pPr>
            <a:r>
              <a:rPr lang="en-CA" b="1" dirty="0" smtClean="0"/>
              <a:t>Demonstrating</a:t>
            </a:r>
            <a:r>
              <a:rPr lang="en-CA" b="1" baseline="0" dirty="0" smtClean="0"/>
              <a:t> numeracy and literacy behaviours </a:t>
            </a:r>
          </a:p>
          <a:p>
            <a:pPr marL="457200" lvl="1" indent="0">
              <a:buFont typeface="Arial" panose="020B0604020202020204" pitchFamily="34" charset="0"/>
              <a:buNone/>
            </a:pPr>
            <a:r>
              <a:rPr lang="en-CA" baseline="0" dirty="0" smtClean="0"/>
              <a:t>What children learn in connection with this frame develops their capacity to think critically, to understand and respect many different perspectives, and to process various kinds of information.</a:t>
            </a:r>
          </a:p>
          <a:p>
            <a:pPr marL="685800" lvl="1" indent="-228600">
              <a:buFont typeface="Arial" panose="020B0604020202020204" pitchFamily="34" charset="0"/>
              <a:buChar char="•"/>
            </a:pPr>
            <a:endParaRPr lang="en-CA" baseline="0" dirty="0" smtClean="0"/>
          </a:p>
          <a:p>
            <a:pPr marL="685800" lvl="1" indent="-228600">
              <a:buFont typeface="+mj-lt"/>
              <a:buAutoNum type="arabicPeriod" startAt="4"/>
            </a:pPr>
            <a:r>
              <a:rPr lang="en-CA" b="1" baseline="0" dirty="0" smtClean="0"/>
              <a:t>Problem-solving and innovating</a:t>
            </a:r>
          </a:p>
          <a:p>
            <a:pPr marL="457200" lvl="1" indent="0">
              <a:buFont typeface="Arial" panose="020B0604020202020204" pitchFamily="34" charset="0"/>
              <a:buNone/>
            </a:pPr>
            <a:r>
              <a:rPr lang="en-CA" baseline="0" dirty="0" smtClean="0"/>
              <a:t>The learning encompassed by this frame supports collaborative problem solving and bringing innovative ideas to relationships with others.</a:t>
            </a:r>
          </a:p>
          <a:p>
            <a:pPr marL="457200" lvl="1" indent="0">
              <a:buFont typeface="Arial" panose="020B0604020202020204" pitchFamily="34" charset="0"/>
              <a:buNone/>
            </a:pPr>
            <a:r>
              <a:rPr lang="en-CA" baseline="0" dirty="0" smtClean="0"/>
              <a:t>In connection with this frame, it is important for educators to consider the importance of problem solving in all contexts – not only in the context of mathematics – so that children will develop the habit of applying creative, analytical, and critical thinking skills in all aspects of their lives.</a:t>
            </a:r>
          </a:p>
          <a:p>
            <a:pPr marL="685800" lvl="1" indent="-228600">
              <a:buFont typeface="Arial" panose="020B0604020202020204" pitchFamily="34" charset="0"/>
              <a:buChar char="•"/>
            </a:pPr>
            <a:endParaRPr lang="en-CA" baseline="0" dirty="0" smtClean="0"/>
          </a:p>
          <a:p>
            <a:pPr marL="685800" lvl="1" indent="-228600">
              <a:buFont typeface="Arial" panose="020B0604020202020204" pitchFamily="34" charset="0"/>
              <a:buChar char="•"/>
            </a:pPr>
            <a:endParaRPr lang="en-CA" baseline="0" dirty="0" smtClean="0"/>
          </a:p>
          <a:p>
            <a:pPr marL="457200" lvl="1" indent="0">
              <a:buFont typeface="Arial" panose="020B0604020202020204" pitchFamily="34" charset="0"/>
              <a:buNone/>
            </a:pPr>
            <a:r>
              <a:rPr lang="en-CA" b="1" i="1" baseline="0" dirty="0" smtClean="0"/>
              <a:t>What children learn in connection with all four frames lays the foundation for developing traits and attitudes they will need to become active, contributing, responsible citizens and healthy, engaged individuals who take responsibility for their own and others’ well-being.</a:t>
            </a:r>
          </a:p>
          <a:p>
            <a:pPr marL="457200" lvl="1" indent="0">
              <a:buFont typeface="Arial" panose="020B0604020202020204" pitchFamily="34" charset="0"/>
              <a:buNone/>
            </a:pPr>
            <a:endParaRPr lang="en-CA" b="1" i="1" baseline="0" dirty="0" smtClean="0"/>
          </a:p>
          <a:p>
            <a:pPr marL="457200" lvl="1" indent="0">
              <a:buFont typeface="Arial" panose="020B0604020202020204" pitchFamily="34" charset="0"/>
              <a:buNone/>
            </a:pPr>
            <a:r>
              <a:rPr lang="en-CA" b="1" i="1" baseline="0" dirty="0" smtClean="0"/>
              <a:t>Taken from http://www.edu.gov.on.ca/eng/curriculum/elementary/kinderprogram.html </a:t>
            </a:r>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814FE5D9-2152-4926-AB34-08F76EE06704}" type="slidenum">
              <a:rPr lang="en-CA" smtClean="0"/>
              <a:t>5</a:t>
            </a:fld>
            <a:endParaRPr lang="en-CA"/>
          </a:p>
        </p:txBody>
      </p:sp>
    </p:spTree>
    <p:extLst>
      <p:ext uri="{BB962C8B-B14F-4D97-AF65-F5344CB8AC3E}">
        <p14:creationId xmlns:p14="http://schemas.microsoft.com/office/powerpoint/2010/main" val="1846360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i="1" dirty="0" smtClean="0"/>
              <a:t>Personalize to your school </a:t>
            </a:r>
            <a:r>
              <a:rPr lang="en-CA" dirty="0" smtClean="0"/>
              <a:t>– date for meet the teacher</a:t>
            </a:r>
          </a:p>
          <a:p>
            <a:r>
              <a:rPr lang="en-CA" dirty="0" smtClean="0"/>
              <a:t>Mention some volunteer examples/opportunities</a:t>
            </a:r>
          </a:p>
          <a:p>
            <a:r>
              <a:rPr lang="en-CA" dirty="0" smtClean="0"/>
              <a:t>Invite school council chair to speak</a:t>
            </a:r>
          </a:p>
          <a:p>
            <a:r>
              <a:rPr lang="en-CA" dirty="0" smtClean="0"/>
              <a:t>Mention some events at your school</a:t>
            </a:r>
          </a:p>
          <a:p>
            <a:r>
              <a:rPr lang="en-CA" dirty="0" smtClean="0"/>
              <a:t>Explain that HWDSB advisory committees seek parent and caregiver and caregiver members if you wish to have a voice at the board level. Details at www.hwdsb.on.ca/board/advisory-committee/</a:t>
            </a:r>
          </a:p>
          <a:p>
            <a:endParaRPr lang="en-CA" dirty="0"/>
          </a:p>
        </p:txBody>
      </p:sp>
      <p:sp>
        <p:nvSpPr>
          <p:cNvPr id="4" name="Slide Number Placeholder 3"/>
          <p:cNvSpPr>
            <a:spLocks noGrp="1"/>
          </p:cNvSpPr>
          <p:nvPr>
            <p:ph type="sldNum" sz="quarter" idx="10"/>
          </p:nvPr>
        </p:nvSpPr>
        <p:spPr/>
        <p:txBody>
          <a:bodyPr/>
          <a:lstStyle/>
          <a:p>
            <a:fld id="{814FE5D9-2152-4926-AB34-08F76EE06704}" type="slidenum">
              <a:rPr lang="en-CA" smtClean="0"/>
              <a:t>6</a:t>
            </a:fld>
            <a:endParaRPr lang="en-CA"/>
          </a:p>
        </p:txBody>
      </p:sp>
    </p:spTree>
    <p:extLst>
      <p:ext uri="{BB962C8B-B14F-4D97-AF65-F5344CB8AC3E}">
        <p14:creationId xmlns:p14="http://schemas.microsoft.com/office/powerpoint/2010/main" val="3480744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Educators recognize that parent and caregiver and caregivers are the first, and most important teachers of their children.  parent and caregiver and caregivers offer learning opportunities that are based on the deep knowledge they have of their children. Children’s learning and development occur within the context of their daily lives in families and communities. The classroom educators work together drawing on their strengths in child development, and curriculum to support your child’s learning at school. </a:t>
            </a:r>
          </a:p>
          <a:p>
            <a:r>
              <a:rPr lang="en-CA" dirty="0" smtClean="0"/>
              <a:t>An Educational Assistant may be present in the classroom to assist in supporting the learning within the classroom.  </a:t>
            </a:r>
          </a:p>
          <a:p>
            <a:r>
              <a:rPr lang="en-CA" dirty="0" smtClean="0"/>
              <a:t>A Learning Resource teacher (LRT) may be providing further programming for children in Kindergarten.  </a:t>
            </a:r>
          </a:p>
          <a:p>
            <a:r>
              <a:rPr lang="en-CA" dirty="0" smtClean="0"/>
              <a:t>Principals are often involved in the inquiry taking place, and enjoy being a co-learner when visiting the Kindergarten classrooms.</a:t>
            </a:r>
          </a:p>
          <a:p>
            <a:endParaRPr lang="en-CA" dirty="0" smtClean="0"/>
          </a:p>
          <a:p>
            <a:r>
              <a:rPr lang="en-CA" dirty="0" smtClean="0"/>
              <a:t>There is a strong connection to the community partners like child care, the library, Check it Out Clinics, and parent and caregiver and caregiver and Family Literacy Centres and many more. </a:t>
            </a:r>
          </a:p>
          <a:p>
            <a:endParaRPr lang="en-CA" dirty="0"/>
          </a:p>
        </p:txBody>
      </p:sp>
      <p:sp>
        <p:nvSpPr>
          <p:cNvPr id="4" name="Slide Number Placeholder 3"/>
          <p:cNvSpPr>
            <a:spLocks noGrp="1"/>
          </p:cNvSpPr>
          <p:nvPr>
            <p:ph type="sldNum" sz="quarter" idx="10"/>
          </p:nvPr>
        </p:nvSpPr>
        <p:spPr/>
        <p:txBody>
          <a:bodyPr/>
          <a:lstStyle/>
          <a:p>
            <a:fld id="{814FE5D9-2152-4926-AB34-08F76EE06704}" type="slidenum">
              <a:rPr lang="en-CA" smtClean="0"/>
              <a:t>7</a:t>
            </a:fld>
            <a:endParaRPr lang="en-CA"/>
          </a:p>
        </p:txBody>
      </p:sp>
    </p:spTree>
    <p:extLst>
      <p:ext uri="{BB962C8B-B14F-4D97-AF65-F5344CB8AC3E}">
        <p14:creationId xmlns:p14="http://schemas.microsoft.com/office/powerpoint/2010/main" val="1067703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Physical wellness plays an important part in a child’s success at school. Scheduling a visit to the family physician prior to the start of school will help ensure that children are healthy and ready to learn.</a:t>
            </a:r>
          </a:p>
          <a:p>
            <a:r>
              <a:rPr lang="en-CA" dirty="0" smtClean="0"/>
              <a:t>Eye See Eye Learn – this an initiative that certain ophthalmologists in the city participate in to offer a child’s first pair of eyeglasses free of charge in their JK year.  See the website and / or the pamphlet that was in the blue bag for more information.</a:t>
            </a:r>
          </a:p>
          <a:p>
            <a:r>
              <a:rPr lang="en-CA" dirty="0" smtClean="0"/>
              <a:t>Confirm with your family doctor that all the immunizations (needles) are up to date.</a:t>
            </a:r>
          </a:p>
          <a:p>
            <a:r>
              <a:rPr lang="en-CA" dirty="0" smtClean="0"/>
              <a:t>If you have any concerns about your child’s speech, contact Early Words.</a:t>
            </a:r>
          </a:p>
          <a:p>
            <a:r>
              <a:rPr lang="en-CA" dirty="0" smtClean="0"/>
              <a:t>Check It Out Clinics are held in schools and in community centres.  These clinics are a gathering of many different professionals like an  occupational therapist, speech pathologists, nurse and many more.  parent and caregiver and caregivers are encouraged to visit a clinic if they have any concerns about their child’s developmental progress.  </a:t>
            </a:r>
          </a:p>
          <a:p>
            <a:endParaRPr lang="en-CA" dirty="0" smtClean="0"/>
          </a:p>
          <a:p>
            <a:r>
              <a:rPr lang="en-CA" dirty="0" smtClean="0"/>
              <a:t>parent and caregiver and caregivers are encouraged to get their child ready for school over the summer by:</a:t>
            </a:r>
          </a:p>
          <a:p>
            <a:r>
              <a:rPr lang="en-CA" dirty="0" smtClean="0"/>
              <a:t>Explore play group opportunities in your communities</a:t>
            </a:r>
          </a:p>
          <a:p>
            <a:r>
              <a:rPr lang="en-CA" dirty="0" smtClean="0"/>
              <a:t>Establish a sleep routine as the start of school approaches</a:t>
            </a:r>
          </a:p>
          <a:p>
            <a:r>
              <a:rPr lang="en-CA" dirty="0" smtClean="0"/>
              <a:t>Encourage self-help skills (dressing, meal times, washroom routines)</a:t>
            </a:r>
          </a:p>
          <a:p>
            <a:endParaRPr lang="en-CA" dirty="0"/>
          </a:p>
        </p:txBody>
      </p:sp>
      <p:sp>
        <p:nvSpPr>
          <p:cNvPr id="4" name="Slide Number Placeholder 3"/>
          <p:cNvSpPr>
            <a:spLocks noGrp="1"/>
          </p:cNvSpPr>
          <p:nvPr>
            <p:ph type="sldNum" sz="quarter" idx="10"/>
          </p:nvPr>
        </p:nvSpPr>
        <p:spPr/>
        <p:txBody>
          <a:bodyPr/>
          <a:lstStyle/>
          <a:p>
            <a:fld id="{814FE5D9-2152-4926-AB34-08F76EE06704}" type="slidenum">
              <a:rPr lang="en-CA" smtClean="0"/>
              <a:t>8</a:t>
            </a:fld>
            <a:endParaRPr lang="en-CA"/>
          </a:p>
        </p:txBody>
      </p:sp>
    </p:spTree>
    <p:extLst>
      <p:ext uri="{BB962C8B-B14F-4D97-AF65-F5344CB8AC3E}">
        <p14:creationId xmlns:p14="http://schemas.microsoft.com/office/powerpoint/2010/main" val="784431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HWDSB’s Policy Directive for Voluntary, Confidential First Nations, Metis, and Inuit child Self-Identification has several added benefits including, but not limited to assisting HWDSB educators to (formally) determine if </a:t>
            </a:r>
            <a:r>
              <a:rPr lang="en-CA" dirty="0" err="1" smtClean="0"/>
              <a:t>childs</a:t>
            </a:r>
            <a:r>
              <a:rPr lang="en-CA" dirty="0" smtClean="0"/>
              <a:t> of Aboriginal ancestry are receiving adequate supports to achieve their full potential.  </a:t>
            </a:r>
          </a:p>
          <a:p>
            <a:endParaRPr lang="en-CA" dirty="0" smtClean="0"/>
          </a:p>
          <a:p>
            <a:r>
              <a:rPr lang="en-CA" dirty="0" smtClean="0"/>
              <a:t>An information brochure and self-identification form are available to all HWDSB </a:t>
            </a:r>
            <a:r>
              <a:rPr lang="en-CA" dirty="0" err="1" smtClean="0"/>
              <a:t>childs</a:t>
            </a:r>
            <a:r>
              <a:rPr lang="en-CA" dirty="0" smtClean="0"/>
              <a:t> and their families enrolling or currently registered in the system.</a:t>
            </a:r>
          </a:p>
          <a:p>
            <a:endParaRPr lang="en-CA" dirty="0" smtClean="0"/>
          </a:p>
          <a:p>
            <a:r>
              <a:rPr lang="en-CA" dirty="0" smtClean="0"/>
              <a:t>parent, caregivers/guardians are encouraged to return the completed form to the office at the child’s school.  School users will collect the self-identification forms and update the entries into </a:t>
            </a:r>
            <a:r>
              <a:rPr lang="en-CA" dirty="0" err="1" smtClean="0"/>
              <a:t>Powerschool</a:t>
            </a:r>
            <a:r>
              <a:rPr lang="en-CA" dirty="0" smtClean="0"/>
              <a:t>. </a:t>
            </a:r>
          </a:p>
          <a:p>
            <a:endParaRPr lang="en-CA" dirty="0" smtClean="0"/>
          </a:p>
          <a:p>
            <a:r>
              <a:rPr lang="en-CA" dirty="0" smtClean="0"/>
              <a:t>Alternatively, families can complete the child self-identification form online via HWDSB’s website. www.hwdsb.on.ca</a:t>
            </a:r>
          </a:p>
          <a:p>
            <a:endParaRPr lang="en-CA" dirty="0" smtClean="0"/>
          </a:p>
          <a:p>
            <a:r>
              <a:rPr lang="en-CA" dirty="0" smtClean="0"/>
              <a:t>HWDSB has an Aboriginal Community Liaison and Aboriginal Social Worker.  We offer Mohawk languages</a:t>
            </a:r>
            <a:r>
              <a:rPr lang="en-CA" baseline="0" dirty="0" smtClean="0"/>
              <a:t> at Queen Mary and Prince of Wales schools.  We are introducing the support of cultural workers to all of our schools.  When parents/guardians/caregivers self-identify a child, this information helps us to determine programs, and also supports our funding from the Ministry of Education so that more opportunities are available for all students to learn about Aboriginal culture, history </a:t>
            </a:r>
            <a:r>
              <a:rPr lang="en-CA" baseline="0" smtClean="0"/>
              <a:t>and traditions.  </a:t>
            </a:r>
            <a:endParaRPr lang="en-CA" dirty="0" smtClean="0"/>
          </a:p>
          <a:p>
            <a:endParaRPr lang="en-CA" dirty="0"/>
          </a:p>
        </p:txBody>
      </p:sp>
      <p:sp>
        <p:nvSpPr>
          <p:cNvPr id="4" name="Slide Number Placeholder 3"/>
          <p:cNvSpPr>
            <a:spLocks noGrp="1"/>
          </p:cNvSpPr>
          <p:nvPr>
            <p:ph type="sldNum" sz="quarter" idx="10"/>
          </p:nvPr>
        </p:nvSpPr>
        <p:spPr/>
        <p:txBody>
          <a:bodyPr/>
          <a:lstStyle/>
          <a:p>
            <a:fld id="{814FE5D9-2152-4926-AB34-08F76EE06704}" type="slidenum">
              <a:rPr lang="en-CA" smtClean="0"/>
              <a:t>9</a:t>
            </a:fld>
            <a:endParaRPr lang="en-CA"/>
          </a:p>
        </p:txBody>
      </p:sp>
    </p:spTree>
    <p:extLst>
      <p:ext uri="{BB962C8B-B14F-4D97-AF65-F5344CB8AC3E}">
        <p14:creationId xmlns:p14="http://schemas.microsoft.com/office/powerpoint/2010/main" val="1047316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CA"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E9BD873A-2CF8-7A48-94A9-2E33F7279FEB}" type="datetimeFigureOut">
              <a:rPr lang="en-US" smtClean="0"/>
              <a:t>5/3/16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BECA08-215C-6246-A9A3-AB0F63049F2A}" type="slidenum">
              <a:rPr lang="en-US" smtClean="0"/>
              <a:t>‹#›</a:t>
            </a:fld>
            <a:endParaRPr lang="en-US"/>
          </a:p>
        </p:txBody>
      </p:sp>
    </p:spTree>
    <p:extLst>
      <p:ext uri="{BB962C8B-B14F-4D97-AF65-F5344CB8AC3E}">
        <p14:creationId xmlns:p14="http://schemas.microsoft.com/office/powerpoint/2010/main" val="950543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E9BD873A-2CF8-7A48-94A9-2E33F7279FEB}" type="datetimeFigureOut">
              <a:rPr lang="en-US" smtClean="0"/>
              <a:t>5/3/16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BECA08-215C-6246-A9A3-AB0F63049F2A}" type="slidenum">
              <a:rPr lang="en-US" smtClean="0"/>
              <a:t>‹#›</a:t>
            </a:fld>
            <a:endParaRPr lang="en-US"/>
          </a:p>
        </p:txBody>
      </p:sp>
    </p:spTree>
    <p:extLst>
      <p:ext uri="{BB962C8B-B14F-4D97-AF65-F5344CB8AC3E}">
        <p14:creationId xmlns:p14="http://schemas.microsoft.com/office/powerpoint/2010/main" val="627525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E9BD873A-2CF8-7A48-94A9-2E33F7279FEB}" type="datetimeFigureOut">
              <a:rPr lang="en-US" smtClean="0"/>
              <a:t>5/3/16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BECA08-215C-6246-A9A3-AB0F63049F2A}" type="slidenum">
              <a:rPr lang="en-US" smtClean="0"/>
              <a:t>‹#›</a:t>
            </a:fld>
            <a:endParaRPr lang="en-US"/>
          </a:p>
        </p:txBody>
      </p:sp>
    </p:spTree>
    <p:extLst>
      <p:ext uri="{BB962C8B-B14F-4D97-AF65-F5344CB8AC3E}">
        <p14:creationId xmlns:p14="http://schemas.microsoft.com/office/powerpoint/2010/main" val="524451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E9BD873A-2CF8-7A48-94A9-2E33F7279FEB}" type="datetimeFigureOut">
              <a:rPr lang="en-US" smtClean="0"/>
              <a:t>5/3/16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BECA08-215C-6246-A9A3-AB0F63049F2A}" type="slidenum">
              <a:rPr lang="en-US" smtClean="0"/>
              <a:t>‹#›</a:t>
            </a:fld>
            <a:endParaRPr lang="en-US"/>
          </a:p>
        </p:txBody>
      </p:sp>
    </p:spTree>
    <p:extLst>
      <p:ext uri="{BB962C8B-B14F-4D97-AF65-F5344CB8AC3E}">
        <p14:creationId xmlns:p14="http://schemas.microsoft.com/office/powerpoint/2010/main" val="1943524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CA"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E9BD873A-2CF8-7A48-94A9-2E33F7279FEB}" type="datetimeFigureOut">
              <a:rPr lang="en-US" smtClean="0"/>
              <a:t>5/3/16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BECA08-215C-6246-A9A3-AB0F63049F2A}" type="slidenum">
              <a:rPr lang="en-US" smtClean="0"/>
              <a:t>‹#›</a:t>
            </a:fld>
            <a:endParaRPr lang="en-US"/>
          </a:p>
        </p:txBody>
      </p:sp>
    </p:spTree>
    <p:extLst>
      <p:ext uri="{BB962C8B-B14F-4D97-AF65-F5344CB8AC3E}">
        <p14:creationId xmlns:p14="http://schemas.microsoft.com/office/powerpoint/2010/main" val="1584773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E9BD873A-2CF8-7A48-94A9-2E33F7279FEB}" type="datetimeFigureOut">
              <a:rPr lang="en-US" smtClean="0"/>
              <a:t>5/3/16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BECA08-215C-6246-A9A3-AB0F63049F2A}" type="slidenum">
              <a:rPr lang="en-US" smtClean="0"/>
              <a:t>‹#›</a:t>
            </a:fld>
            <a:endParaRPr lang="en-US"/>
          </a:p>
        </p:txBody>
      </p:sp>
    </p:spTree>
    <p:extLst>
      <p:ext uri="{BB962C8B-B14F-4D97-AF65-F5344CB8AC3E}">
        <p14:creationId xmlns:p14="http://schemas.microsoft.com/office/powerpoint/2010/main" val="51112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CA"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E9BD873A-2CF8-7A48-94A9-2E33F7279FEB}" type="datetimeFigureOut">
              <a:rPr lang="en-US" smtClean="0"/>
              <a:t>5/3/16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BECA08-215C-6246-A9A3-AB0F63049F2A}" type="slidenum">
              <a:rPr lang="en-US" smtClean="0"/>
              <a:t>‹#›</a:t>
            </a:fld>
            <a:endParaRPr lang="en-US"/>
          </a:p>
        </p:txBody>
      </p:sp>
    </p:spTree>
    <p:extLst>
      <p:ext uri="{BB962C8B-B14F-4D97-AF65-F5344CB8AC3E}">
        <p14:creationId xmlns:p14="http://schemas.microsoft.com/office/powerpoint/2010/main" val="49790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E9BD873A-2CF8-7A48-94A9-2E33F7279FEB}" type="datetimeFigureOut">
              <a:rPr lang="en-US" smtClean="0"/>
              <a:t>5/3/16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BECA08-215C-6246-A9A3-AB0F63049F2A}" type="slidenum">
              <a:rPr lang="en-US" smtClean="0"/>
              <a:t>‹#›</a:t>
            </a:fld>
            <a:endParaRPr lang="en-US"/>
          </a:p>
        </p:txBody>
      </p:sp>
    </p:spTree>
    <p:extLst>
      <p:ext uri="{BB962C8B-B14F-4D97-AF65-F5344CB8AC3E}">
        <p14:creationId xmlns:p14="http://schemas.microsoft.com/office/powerpoint/2010/main" val="1463004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BD873A-2CF8-7A48-94A9-2E33F7279FEB}" type="datetimeFigureOut">
              <a:rPr lang="en-US" smtClean="0"/>
              <a:t>5/3/16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BECA08-215C-6246-A9A3-AB0F63049F2A}" type="slidenum">
              <a:rPr lang="en-US" smtClean="0"/>
              <a:t>‹#›</a:t>
            </a:fld>
            <a:endParaRPr lang="en-US"/>
          </a:p>
        </p:txBody>
      </p:sp>
    </p:spTree>
    <p:extLst>
      <p:ext uri="{BB962C8B-B14F-4D97-AF65-F5344CB8AC3E}">
        <p14:creationId xmlns:p14="http://schemas.microsoft.com/office/powerpoint/2010/main" val="37058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CA"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E9BD873A-2CF8-7A48-94A9-2E33F7279FEB}" type="datetimeFigureOut">
              <a:rPr lang="en-US" smtClean="0"/>
              <a:t>5/3/16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BECA08-215C-6246-A9A3-AB0F63049F2A}" type="slidenum">
              <a:rPr lang="en-US" smtClean="0"/>
              <a:t>‹#›</a:t>
            </a:fld>
            <a:endParaRPr lang="en-US"/>
          </a:p>
        </p:txBody>
      </p:sp>
    </p:spTree>
    <p:extLst>
      <p:ext uri="{BB962C8B-B14F-4D97-AF65-F5344CB8AC3E}">
        <p14:creationId xmlns:p14="http://schemas.microsoft.com/office/powerpoint/2010/main" val="69582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CA"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E9BD873A-2CF8-7A48-94A9-2E33F7279FEB}" type="datetimeFigureOut">
              <a:rPr lang="en-US" smtClean="0"/>
              <a:t>5/3/16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BECA08-215C-6246-A9A3-AB0F63049F2A}" type="slidenum">
              <a:rPr lang="en-US" smtClean="0"/>
              <a:t>‹#›</a:t>
            </a:fld>
            <a:endParaRPr lang="en-US"/>
          </a:p>
        </p:txBody>
      </p:sp>
    </p:spTree>
    <p:extLst>
      <p:ext uri="{BB962C8B-B14F-4D97-AF65-F5344CB8AC3E}">
        <p14:creationId xmlns:p14="http://schemas.microsoft.com/office/powerpoint/2010/main" val="123496501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BD873A-2CF8-7A48-94A9-2E33F7279FEB}" type="datetimeFigureOut">
              <a:rPr lang="en-US" smtClean="0"/>
              <a:t>5/3/16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BECA08-215C-6246-A9A3-AB0F63049F2A}" type="slidenum">
              <a:rPr lang="en-US" smtClean="0"/>
              <a:t>‹#›</a:t>
            </a:fld>
            <a:endParaRPr lang="en-US"/>
          </a:p>
        </p:txBody>
      </p:sp>
    </p:spTree>
    <p:extLst>
      <p:ext uri="{BB962C8B-B14F-4D97-AF65-F5344CB8AC3E}">
        <p14:creationId xmlns:p14="http://schemas.microsoft.com/office/powerpoint/2010/main" val="1701228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www.ndds.caw/" TargetMode="External"/><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90" y="262949"/>
            <a:ext cx="5299364"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5021" y="1592508"/>
            <a:ext cx="5913981" cy="4617523"/>
          </a:xfrm>
          <a:prstGeom prst="rect">
            <a:avLst/>
          </a:prstGeom>
        </p:spPr>
      </p:pic>
    </p:spTree>
    <p:extLst>
      <p:ext uri="{BB962C8B-B14F-4D97-AF65-F5344CB8AC3E}">
        <p14:creationId xmlns:p14="http://schemas.microsoft.com/office/powerpoint/2010/main" val="6540401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1226" y="3491689"/>
            <a:ext cx="5321232" cy="2993193"/>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291461" cy="8187070"/>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5547327" y="1962369"/>
            <a:ext cx="5415848" cy="646331"/>
          </a:xfrm>
          <a:prstGeom prst="rect">
            <a:avLst/>
          </a:prstGeom>
          <a:effectLst>
            <a:outerShdw blurRad="50800" dist="38100" dir="2700000" algn="tl" rotWithShape="0">
              <a:prstClr val="black">
                <a:alpha val="40000"/>
              </a:prstClr>
            </a:outerShdw>
          </a:effectLst>
        </p:spPr>
        <p:txBody>
          <a:bodyPr wrap="square">
            <a:spAutoFit/>
          </a:bodyPr>
          <a:lstStyle/>
          <a:p>
            <a:pPr algn="ctr"/>
            <a:r>
              <a:rPr lang="en-CA" sz="3600" b="1" dirty="0">
                <a:solidFill>
                  <a:schemeClr val="bg1"/>
                </a:solidFill>
              </a:rPr>
              <a:t>Thank you for joining us!</a:t>
            </a:r>
          </a:p>
        </p:txBody>
      </p:sp>
      <p:sp>
        <p:nvSpPr>
          <p:cNvPr id="10" name="Rectangle 9"/>
          <p:cNvSpPr/>
          <p:nvPr/>
        </p:nvSpPr>
        <p:spPr>
          <a:xfrm>
            <a:off x="5851226" y="2208590"/>
            <a:ext cx="6096000" cy="800219"/>
          </a:xfrm>
          <a:prstGeom prst="rect">
            <a:avLst/>
          </a:prstGeom>
        </p:spPr>
        <p:txBody>
          <a:bodyPr>
            <a:spAutoFit/>
          </a:bodyPr>
          <a:lstStyle/>
          <a:p>
            <a:endParaRPr lang="en-CA" dirty="0"/>
          </a:p>
          <a:p>
            <a:r>
              <a:rPr lang="en-CA" sz="2800" b="1" i="1" dirty="0">
                <a:solidFill>
                  <a:schemeClr val="tx1">
                    <a:lumMod val="85000"/>
                    <a:lumOff val="15000"/>
                  </a:schemeClr>
                </a:solidFill>
              </a:rPr>
              <a:t>Enjoy your school tour.</a:t>
            </a:r>
            <a:endParaRPr lang="en-CA" sz="2800" b="1" i="1" dirty="0">
              <a:solidFill>
                <a:schemeClr val="tx1">
                  <a:lumMod val="85000"/>
                  <a:lumOff val="15000"/>
                </a:schemeClr>
              </a:solidFill>
            </a:endParaRPr>
          </a:p>
        </p:txBody>
      </p:sp>
    </p:spTree>
    <p:extLst>
      <p:ext uri="{BB962C8B-B14F-4D97-AF65-F5344CB8AC3E}">
        <p14:creationId xmlns:p14="http://schemas.microsoft.com/office/powerpoint/2010/main" val="13232614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758715"/>
            <a:ext cx="10515600" cy="3955762"/>
          </a:xfrm>
        </p:spPr>
        <p:txBody>
          <a:bodyPr>
            <a:normAutofit fontScale="92500" lnSpcReduction="10000"/>
          </a:bodyPr>
          <a:lstStyle/>
          <a:p>
            <a:pPr marL="0" indent="0">
              <a:lnSpc>
                <a:spcPct val="100000"/>
              </a:lnSpc>
              <a:spcBef>
                <a:spcPts val="0"/>
              </a:spcBef>
              <a:buNone/>
            </a:pPr>
            <a:r>
              <a:rPr lang="en-CA" sz="4800" b="1" dirty="0"/>
              <a:t>Getting to know your </a:t>
            </a:r>
            <a:r>
              <a:rPr lang="en-CA" sz="4800" b="1" dirty="0" smtClean="0"/>
              <a:t>child is our priority</a:t>
            </a:r>
          </a:p>
          <a:p>
            <a:pPr marL="0" indent="0">
              <a:lnSpc>
                <a:spcPct val="100000"/>
              </a:lnSpc>
              <a:spcBef>
                <a:spcPts val="0"/>
              </a:spcBef>
              <a:buNone/>
            </a:pPr>
            <a:endParaRPr lang="en-CA" dirty="0" smtClean="0"/>
          </a:p>
          <a:p>
            <a:pPr>
              <a:lnSpc>
                <a:spcPct val="100000"/>
              </a:lnSpc>
              <a:spcBef>
                <a:spcPts val="0"/>
              </a:spcBef>
            </a:pPr>
            <a:r>
              <a:rPr lang="en-CA" sz="2400" dirty="0"/>
              <a:t>Educators observe each child to find their </a:t>
            </a:r>
            <a:r>
              <a:rPr lang="en-CA" sz="2400" dirty="0" smtClean="0"/>
              <a:t>interests, their strengths </a:t>
            </a:r>
            <a:r>
              <a:rPr lang="en-CA" sz="2400" dirty="0"/>
              <a:t>and </a:t>
            </a:r>
            <a:r>
              <a:rPr lang="en-CA" sz="2400" dirty="0" smtClean="0"/>
              <a:t>their learning needs</a:t>
            </a:r>
          </a:p>
          <a:p>
            <a:pPr>
              <a:lnSpc>
                <a:spcPct val="100000"/>
              </a:lnSpc>
              <a:spcBef>
                <a:spcPts val="0"/>
              </a:spcBef>
            </a:pPr>
            <a:endParaRPr lang="en-CA" sz="2400" dirty="0"/>
          </a:p>
          <a:p>
            <a:pPr>
              <a:lnSpc>
                <a:spcPct val="100000"/>
              </a:lnSpc>
              <a:spcBef>
                <a:spcPts val="0"/>
              </a:spcBef>
            </a:pPr>
            <a:r>
              <a:rPr lang="en-CA" sz="2400" dirty="0" smtClean="0"/>
              <a:t>Observation and assessment </a:t>
            </a:r>
            <a:r>
              <a:rPr lang="en-CA" sz="2400" dirty="0"/>
              <a:t>shape the learning </a:t>
            </a:r>
            <a:r>
              <a:rPr lang="en-CA" sz="2400" dirty="0" smtClean="0"/>
              <a:t>program</a:t>
            </a:r>
          </a:p>
          <a:p>
            <a:pPr>
              <a:lnSpc>
                <a:spcPct val="100000"/>
              </a:lnSpc>
              <a:spcBef>
                <a:spcPts val="0"/>
              </a:spcBef>
            </a:pPr>
            <a:endParaRPr lang="en-CA" sz="2400" dirty="0"/>
          </a:p>
          <a:p>
            <a:pPr>
              <a:lnSpc>
                <a:spcPct val="100000"/>
              </a:lnSpc>
              <a:spcBef>
                <a:spcPts val="0"/>
              </a:spcBef>
            </a:pPr>
            <a:r>
              <a:rPr lang="en-CA" sz="2400" dirty="0" smtClean="0"/>
              <a:t>Educators </a:t>
            </a:r>
            <a:r>
              <a:rPr lang="en-CA" sz="2400" dirty="0"/>
              <a:t>plan programming to meet each child’s needs based on </a:t>
            </a:r>
            <a:r>
              <a:rPr lang="en-CA" sz="2400" dirty="0" smtClean="0"/>
              <a:t>skills </a:t>
            </a:r>
            <a:r>
              <a:rPr lang="en-CA" sz="2400" dirty="0"/>
              <a:t>and strategies demonstrated</a:t>
            </a:r>
            <a:r>
              <a:rPr lang="en-CA" sz="2400" dirty="0" smtClean="0"/>
              <a:t>.</a:t>
            </a:r>
          </a:p>
          <a:p>
            <a:pPr>
              <a:lnSpc>
                <a:spcPct val="100000"/>
              </a:lnSpc>
              <a:spcBef>
                <a:spcPts val="0"/>
              </a:spcBef>
            </a:pPr>
            <a:endParaRPr lang="en-CA" sz="2400" dirty="0"/>
          </a:p>
          <a:p>
            <a:pPr>
              <a:lnSpc>
                <a:spcPct val="100000"/>
              </a:lnSpc>
              <a:spcBef>
                <a:spcPts val="0"/>
              </a:spcBef>
            </a:pPr>
            <a:r>
              <a:rPr lang="en-CA" sz="2400" dirty="0"/>
              <a:t>Educators communicate with </a:t>
            </a:r>
            <a:r>
              <a:rPr lang="en-CA" sz="2400" dirty="0" smtClean="0"/>
              <a:t>parent in </a:t>
            </a:r>
            <a:r>
              <a:rPr lang="en-CA" sz="2400" dirty="0"/>
              <a:t>many ways</a:t>
            </a:r>
          </a:p>
          <a:p>
            <a:pPr marL="0" indent="0">
              <a:buNone/>
            </a:pPr>
            <a:endParaRPr lang="en-CA" dirty="0"/>
          </a:p>
        </p:txBody>
      </p:sp>
    </p:spTree>
    <p:extLst>
      <p:ext uri="{BB962C8B-B14F-4D97-AF65-F5344CB8AC3E}">
        <p14:creationId xmlns:p14="http://schemas.microsoft.com/office/powerpoint/2010/main" val="10504566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4"/>
            <a:ext cx="10515600" cy="5032375"/>
          </a:xfrm>
        </p:spPr>
        <p:txBody>
          <a:bodyPr>
            <a:normAutofit/>
          </a:bodyPr>
          <a:lstStyle/>
          <a:p>
            <a:pPr marL="0" indent="0">
              <a:buNone/>
            </a:pPr>
            <a:r>
              <a:rPr lang="en-CA" sz="4800" b="1" dirty="0" smtClean="0"/>
              <a:t>Your child’s day</a:t>
            </a:r>
          </a:p>
          <a:p>
            <a:pPr marL="342898" lvl="0" indent="-342898">
              <a:lnSpc>
                <a:spcPct val="200000"/>
              </a:lnSpc>
              <a:spcBef>
                <a:spcPts val="500"/>
              </a:spcBef>
              <a:defRPr sz="1800"/>
            </a:pPr>
            <a:r>
              <a:rPr lang="en-CA" sz="2400" dirty="0"/>
              <a:t>Full day, every day</a:t>
            </a:r>
          </a:p>
          <a:p>
            <a:pPr marL="342898" lvl="0" indent="-342898">
              <a:lnSpc>
                <a:spcPct val="200000"/>
              </a:lnSpc>
              <a:spcBef>
                <a:spcPts val="500"/>
              </a:spcBef>
              <a:defRPr sz="1800"/>
            </a:pPr>
            <a:r>
              <a:rPr lang="en-CA" sz="2400" dirty="0"/>
              <a:t>Nutritious snack program</a:t>
            </a:r>
          </a:p>
          <a:p>
            <a:pPr marL="342898" lvl="0" indent="-342898">
              <a:lnSpc>
                <a:spcPct val="200000"/>
              </a:lnSpc>
              <a:spcBef>
                <a:spcPts val="500"/>
              </a:spcBef>
              <a:defRPr sz="1800"/>
            </a:pPr>
            <a:r>
              <a:rPr lang="en-CA" sz="2400" dirty="0"/>
              <a:t>Outdoor exploration</a:t>
            </a:r>
          </a:p>
          <a:p>
            <a:pPr marL="342898" lvl="0" indent="-342898">
              <a:lnSpc>
                <a:spcPct val="200000"/>
              </a:lnSpc>
              <a:spcBef>
                <a:spcPts val="500"/>
              </a:spcBef>
              <a:defRPr sz="1800"/>
            </a:pPr>
            <a:r>
              <a:rPr lang="en-CA" sz="2400" dirty="0"/>
              <a:t>Variety of activity levels</a:t>
            </a:r>
          </a:p>
          <a:p>
            <a:pPr marL="0" indent="0">
              <a:buNone/>
            </a:pPr>
            <a:endParaRPr lang="en-CA" dirty="0"/>
          </a:p>
        </p:txBody>
      </p:sp>
      <p:sp>
        <p:nvSpPr>
          <p:cNvPr id="2" name="TextBox 1"/>
          <p:cNvSpPr txBox="1"/>
          <p:nvPr/>
        </p:nvSpPr>
        <p:spPr>
          <a:xfrm>
            <a:off x="6581273" y="2586790"/>
            <a:ext cx="4944980" cy="3452227"/>
          </a:xfrm>
          <a:prstGeom prst="rect">
            <a:avLst/>
          </a:prstGeom>
          <a:noFill/>
        </p:spPr>
        <p:txBody>
          <a:bodyPr wrap="square" rtlCol="0">
            <a:spAutoFit/>
          </a:bodyPr>
          <a:lstStyle/>
          <a:p>
            <a:pPr marL="342900" lvl="0" indent="-342900">
              <a:lnSpc>
                <a:spcPct val="200000"/>
              </a:lnSpc>
              <a:spcBef>
                <a:spcPts val="500"/>
              </a:spcBef>
              <a:buFont typeface="Arial" panose="020B0604020202020204" pitchFamily="34" charset="0"/>
              <a:buChar char="•"/>
              <a:defRPr sz="1800"/>
            </a:pPr>
            <a:r>
              <a:rPr lang="en-CA" sz="2400" dirty="0"/>
              <a:t>Arrival and departure</a:t>
            </a:r>
          </a:p>
          <a:p>
            <a:pPr marL="342900" lvl="0" indent="-342900">
              <a:lnSpc>
                <a:spcPct val="200000"/>
              </a:lnSpc>
              <a:spcBef>
                <a:spcPts val="500"/>
              </a:spcBef>
              <a:buFont typeface="Arial" panose="020B0604020202020204" pitchFamily="34" charset="0"/>
              <a:buChar char="•"/>
              <a:defRPr sz="1800"/>
            </a:pPr>
            <a:r>
              <a:rPr lang="en-CA" sz="2400" dirty="0"/>
              <a:t>Transportation</a:t>
            </a:r>
          </a:p>
          <a:p>
            <a:pPr marL="342900" lvl="0" indent="-342900">
              <a:lnSpc>
                <a:spcPct val="200000"/>
              </a:lnSpc>
              <a:spcBef>
                <a:spcPts val="500"/>
              </a:spcBef>
              <a:buFont typeface="Arial" panose="020B0604020202020204" pitchFamily="34" charset="0"/>
              <a:buChar char="•"/>
              <a:defRPr sz="1800"/>
            </a:pPr>
            <a:r>
              <a:rPr lang="en-CA" sz="2400" dirty="0"/>
              <a:t>Before and after-school programs (child care)</a:t>
            </a:r>
          </a:p>
          <a:p>
            <a:endParaRPr lang="en-US" dirty="0"/>
          </a:p>
        </p:txBody>
      </p:sp>
    </p:spTree>
    <p:extLst>
      <p:ext uri="{BB962C8B-B14F-4D97-AF65-F5344CB8AC3E}">
        <p14:creationId xmlns:p14="http://schemas.microsoft.com/office/powerpoint/2010/main" val="21924991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564395"/>
            <a:ext cx="7810959" cy="52936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6409" y="1525653"/>
            <a:ext cx="8005592" cy="5332347"/>
          </a:xfrm>
          <a:prstGeom prst="rect">
            <a:avLst/>
          </a:prstGeom>
        </p:spPr>
      </p:pic>
      <p:sp>
        <p:nvSpPr>
          <p:cNvPr id="3" name="Content Placeholder 2"/>
          <p:cNvSpPr>
            <a:spLocks noGrp="1"/>
          </p:cNvSpPr>
          <p:nvPr>
            <p:ph idx="1"/>
          </p:nvPr>
        </p:nvSpPr>
        <p:spPr>
          <a:xfrm>
            <a:off x="838200" y="1681930"/>
            <a:ext cx="10515600" cy="5307721"/>
          </a:xfrm>
        </p:spPr>
        <p:txBody>
          <a:bodyPr>
            <a:normAutofit/>
          </a:bodyPr>
          <a:lstStyle/>
          <a:p>
            <a:pPr marL="0" indent="0">
              <a:lnSpc>
                <a:spcPct val="120000"/>
              </a:lnSpc>
              <a:buNone/>
            </a:pPr>
            <a:r>
              <a:rPr lang="en-CA" sz="4400" b="1" dirty="0" smtClean="0"/>
              <a:t>The Kindergarten </a:t>
            </a:r>
            <a:r>
              <a:rPr lang="en-CA" sz="4400" b="1" dirty="0"/>
              <a:t>P</a:t>
            </a:r>
            <a:r>
              <a:rPr lang="en-CA" sz="4400" b="1" dirty="0" smtClean="0"/>
              <a:t>rogram </a:t>
            </a:r>
          </a:p>
          <a:p>
            <a:pPr>
              <a:lnSpc>
                <a:spcPct val="120000"/>
              </a:lnSpc>
            </a:pPr>
            <a:r>
              <a:rPr lang="en-CA" sz="2400" dirty="0" smtClean="0"/>
              <a:t>Play </a:t>
            </a:r>
            <a:r>
              <a:rPr lang="en-CA" sz="2400" dirty="0"/>
              <a:t>based</a:t>
            </a:r>
          </a:p>
          <a:p>
            <a:pPr>
              <a:lnSpc>
                <a:spcPct val="120000"/>
              </a:lnSpc>
            </a:pPr>
            <a:r>
              <a:rPr lang="en-CA" sz="2400" dirty="0"/>
              <a:t>Child-centred</a:t>
            </a:r>
          </a:p>
          <a:p>
            <a:pPr>
              <a:lnSpc>
                <a:spcPct val="120000"/>
              </a:lnSpc>
            </a:pPr>
            <a:r>
              <a:rPr lang="en-CA" sz="2400" dirty="0"/>
              <a:t>Developmentally appropriate</a:t>
            </a:r>
          </a:p>
          <a:p>
            <a:pPr>
              <a:lnSpc>
                <a:spcPct val="120000"/>
              </a:lnSpc>
            </a:pPr>
            <a:r>
              <a:rPr lang="en-CA" sz="2400" dirty="0" smtClean="0"/>
              <a:t>Inclusive</a:t>
            </a:r>
            <a:endParaRPr lang="en-CA" sz="2400" dirty="0"/>
          </a:p>
          <a:p>
            <a:pPr>
              <a:lnSpc>
                <a:spcPct val="120000"/>
              </a:lnSpc>
            </a:pPr>
            <a:r>
              <a:rPr lang="en-CA" sz="2400" dirty="0" smtClean="0"/>
              <a:t>Provides </a:t>
            </a:r>
            <a:r>
              <a:rPr lang="en-CA" sz="2400" dirty="0"/>
              <a:t>a safe and caring environment</a:t>
            </a:r>
          </a:p>
          <a:p>
            <a:endParaRPr lang="en-CA" dirty="0"/>
          </a:p>
        </p:txBody>
      </p:sp>
    </p:spTree>
    <p:extLst>
      <p:ext uri="{BB962C8B-B14F-4D97-AF65-F5344CB8AC3E}">
        <p14:creationId xmlns:p14="http://schemas.microsoft.com/office/powerpoint/2010/main" val="15220319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marL="0" indent="0">
              <a:buNone/>
            </a:pPr>
            <a:r>
              <a:rPr lang="en-CA" sz="4800" b="1" dirty="0" smtClean="0"/>
              <a:t>Kindergarten viewed through four frames</a:t>
            </a:r>
          </a:p>
          <a:p>
            <a:pPr marL="514350" indent="-514350">
              <a:lnSpc>
                <a:spcPct val="200000"/>
              </a:lnSpc>
              <a:buFont typeface="+mj-lt"/>
              <a:buAutoNum type="arabicPeriod"/>
            </a:pPr>
            <a:r>
              <a:rPr lang="en-CA" dirty="0" smtClean="0"/>
              <a:t>Belonging and contributing</a:t>
            </a:r>
          </a:p>
          <a:p>
            <a:pPr marL="514350" indent="-514350">
              <a:lnSpc>
                <a:spcPct val="200000"/>
              </a:lnSpc>
              <a:buFont typeface="+mj-lt"/>
              <a:buAutoNum type="arabicPeriod"/>
            </a:pPr>
            <a:r>
              <a:rPr lang="en-CA" dirty="0" smtClean="0"/>
              <a:t>Self-regulation and well-being</a:t>
            </a:r>
          </a:p>
          <a:p>
            <a:pPr marL="514350" indent="-514350">
              <a:lnSpc>
                <a:spcPct val="200000"/>
              </a:lnSpc>
              <a:buFont typeface="+mj-lt"/>
              <a:buAutoNum type="arabicPeriod"/>
            </a:pPr>
            <a:r>
              <a:rPr lang="en-CA" dirty="0" smtClean="0"/>
              <a:t>Demonstrating numeracy and literacy behaviours</a:t>
            </a:r>
          </a:p>
          <a:p>
            <a:pPr marL="514350" indent="-514350">
              <a:lnSpc>
                <a:spcPct val="200000"/>
              </a:lnSpc>
              <a:buFont typeface="+mj-lt"/>
              <a:buAutoNum type="arabicPeriod"/>
            </a:pPr>
            <a:r>
              <a:rPr lang="en-CA" dirty="0" smtClean="0"/>
              <a:t>Problem-solving and innovating </a:t>
            </a:r>
            <a:endParaRPr lang="en-CA" dirty="0"/>
          </a:p>
        </p:txBody>
      </p:sp>
    </p:spTree>
    <p:extLst>
      <p:ext uri="{BB962C8B-B14F-4D97-AF65-F5344CB8AC3E}">
        <p14:creationId xmlns:p14="http://schemas.microsoft.com/office/powerpoint/2010/main" val="29930981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31345"/>
            <a:ext cx="12192000" cy="5326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45" y="1388124"/>
            <a:ext cx="7989984" cy="5326655"/>
          </a:xfrm>
          <a:prstGeom prst="rect">
            <a:avLst/>
          </a:prstGeom>
          <a:effectLst>
            <a:softEdge rad="889000"/>
          </a:effectLst>
        </p:spPr>
      </p:pic>
      <p:sp>
        <p:nvSpPr>
          <p:cNvPr id="3" name="Content Placeholder 2"/>
          <p:cNvSpPr>
            <a:spLocks noGrp="1"/>
          </p:cNvSpPr>
          <p:nvPr>
            <p:ph idx="1"/>
          </p:nvPr>
        </p:nvSpPr>
        <p:spPr>
          <a:xfrm>
            <a:off x="6180463" y="1836642"/>
            <a:ext cx="5706738" cy="4553142"/>
          </a:xfrm>
        </p:spPr>
        <p:txBody>
          <a:bodyPr>
            <a:normAutofit fontScale="47500" lnSpcReduction="20000"/>
          </a:bodyPr>
          <a:lstStyle/>
          <a:p>
            <a:pPr marL="0" indent="0">
              <a:buNone/>
            </a:pPr>
            <a:r>
              <a:rPr lang="en-CA" sz="8700" b="1" dirty="0" smtClean="0"/>
              <a:t>How can you get involved?</a:t>
            </a:r>
            <a:endParaRPr lang="en-CA" sz="8700" dirty="0" smtClean="0"/>
          </a:p>
          <a:p>
            <a:pPr>
              <a:lnSpc>
                <a:spcPct val="200000"/>
              </a:lnSpc>
            </a:pPr>
            <a:r>
              <a:rPr lang="en-CA" sz="4400" dirty="0" smtClean="0"/>
              <a:t>Attend </a:t>
            </a:r>
            <a:r>
              <a:rPr lang="en-CA" sz="4400" dirty="0"/>
              <a:t>our </a:t>
            </a:r>
            <a:r>
              <a:rPr lang="en-CA" sz="4400" dirty="0" smtClean="0"/>
              <a:t>school events</a:t>
            </a:r>
            <a:endParaRPr lang="en-CA" sz="4400" dirty="0"/>
          </a:p>
          <a:p>
            <a:pPr>
              <a:lnSpc>
                <a:spcPct val="200000"/>
              </a:lnSpc>
            </a:pPr>
            <a:r>
              <a:rPr lang="en-CA" sz="4400" dirty="0"/>
              <a:t>Volunteer</a:t>
            </a:r>
          </a:p>
          <a:p>
            <a:pPr>
              <a:lnSpc>
                <a:spcPct val="200000"/>
              </a:lnSpc>
            </a:pPr>
            <a:r>
              <a:rPr lang="en-CA" sz="4400" dirty="0"/>
              <a:t>School Council</a:t>
            </a:r>
          </a:p>
          <a:p>
            <a:pPr>
              <a:lnSpc>
                <a:spcPct val="200000"/>
              </a:lnSpc>
            </a:pPr>
            <a:r>
              <a:rPr lang="en-CA" sz="4400" dirty="0" smtClean="0"/>
              <a:t>Attend parent /caregiver/educator </a:t>
            </a:r>
            <a:r>
              <a:rPr lang="en-CA" sz="4400" dirty="0"/>
              <a:t>conferences</a:t>
            </a:r>
          </a:p>
          <a:p>
            <a:pPr>
              <a:lnSpc>
                <a:spcPct val="200000"/>
              </a:lnSpc>
            </a:pPr>
            <a:r>
              <a:rPr lang="en-CA" sz="4400" dirty="0"/>
              <a:t>Join an HWDSB advisory committee</a:t>
            </a:r>
          </a:p>
          <a:p>
            <a:endParaRPr lang="en-CA" dirty="0"/>
          </a:p>
        </p:txBody>
      </p:sp>
    </p:spTree>
    <p:extLst>
      <p:ext uri="{BB962C8B-B14F-4D97-AF65-F5344CB8AC3E}">
        <p14:creationId xmlns:p14="http://schemas.microsoft.com/office/powerpoint/2010/main" val="36257361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4828" y="1967594"/>
            <a:ext cx="10515600" cy="4351338"/>
          </a:xfrm>
        </p:spPr>
        <p:txBody>
          <a:bodyPr/>
          <a:lstStyle/>
          <a:p>
            <a:pPr marL="0" indent="0">
              <a:buNone/>
            </a:pPr>
            <a:r>
              <a:rPr lang="en-CA" sz="4800" b="1" dirty="0"/>
              <a:t>Roles in a school </a:t>
            </a:r>
            <a:r>
              <a:rPr lang="en-CA" sz="4800" b="1" dirty="0" smtClean="0"/>
              <a:t>community</a:t>
            </a:r>
            <a:endParaRPr lang="en-CA" dirty="0"/>
          </a:p>
          <a:p>
            <a:r>
              <a:rPr lang="en-CA" sz="2400" dirty="0" smtClean="0"/>
              <a:t>Parent/caregiver </a:t>
            </a:r>
            <a:endParaRPr lang="en-CA" sz="2400" dirty="0"/>
          </a:p>
          <a:p>
            <a:r>
              <a:rPr lang="en-CA" sz="2400" dirty="0"/>
              <a:t>Teachers and Early Childhood </a:t>
            </a:r>
            <a:r>
              <a:rPr lang="en-CA" sz="2400" dirty="0" smtClean="0"/>
              <a:t>Educators</a:t>
            </a:r>
            <a:endParaRPr lang="en-CA" sz="2400" dirty="0"/>
          </a:p>
          <a:p>
            <a:r>
              <a:rPr lang="en-CA" sz="2400" dirty="0"/>
              <a:t>Educational </a:t>
            </a:r>
            <a:r>
              <a:rPr lang="en-CA" sz="2400" dirty="0" smtClean="0"/>
              <a:t>Assistants</a:t>
            </a:r>
            <a:endParaRPr lang="en-CA" sz="2400" dirty="0"/>
          </a:p>
          <a:p>
            <a:r>
              <a:rPr lang="en-CA" sz="2400" dirty="0"/>
              <a:t>Learning Resource </a:t>
            </a:r>
            <a:r>
              <a:rPr lang="en-CA" sz="2400" dirty="0" smtClean="0"/>
              <a:t>Teachers </a:t>
            </a:r>
            <a:r>
              <a:rPr lang="en-CA" sz="2400" dirty="0"/>
              <a:t>(LRT</a:t>
            </a:r>
            <a:r>
              <a:rPr lang="en-CA" sz="2400" dirty="0" smtClean="0"/>
              <a:t>)</a:t>
            </a:r>
            <a:endParaRPr lang="en-CA" sz="2400" dirty="0"/>
          </a:p>
          <a:p>
            <a:r>
              <a:rPr lang="en-CA" sz="2400" dirty="0" smtClean="0"/>
              <a:t>Principal</a:t>
            </a:r>
            <a:endParaRPr lang="en-CA" sz="2400" dirty="0"/>
          </a:p>
          <a:p>
            <a:r>
              <a:rPr lang="en-CA" sz="2400" dirty="0"/>
              <a:t>Community Partners</a:t>
            </a:r>
          </a:p>
          <a:p>
            <a:endParaRPr lang="en-CA" dirty="0"/>
          </a:p>
        </p:txBody>
      </p:sp>
    </p:spTree>
    <p:extLst>
      <p:ext uri="{BB962C8B-B14F-4D97-AF65-F5344CB8AC3E}">
        <p14:creationId xmlns:p14="http://schemas.microsoft.com/office/powerpoint/2010/main" val="20253133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6509" y="2622014"/>
            <a:ext cx="11845491" cy="3961666"/>
          </a:xfrm>
        </p:spPr>
        <p:txBody>
          <a:bodyPr>
            <a:normAutofit/>
          </a:bodyPr>
          <a:lstStyle/>
          <a:p>
            <a:pPr marL="0" indent="0" algn="ctr">
              <a:buNone/>
            </a:pPr>
            <a:r>
              <a:rPr lang="en-CA" sz="4000" b="1" dirty="0"/>
              <a:t>The </a:t>
            </a:r>
            <a:r>
              <a:rPr lang="en-CA" sz="4000" b="1" dirty="0" smtClean="0">
                <a:solidFill>
                  <a:schemeClr val="accent2"/>
                </a:solidFill>
              </a:rPr>
              <a:t>COUNTDOWN</a:t>
            </a:r>
            <a:r>
              <a:rPr lang="en-CA" sz="4000" b="1" dirty="0" smtClean="0"/>
              <a:t> </a:t>
            </a:r>
            <a:r>
              <a:rPr lang="en-CA" sz="4000" b="1" dirty="0"/>
              <a:t>to the </a:t>
            </a:r>
            <a:r>
              <a:rPr lang="en-CA" sz="4000" b="1" dirty="0">
                <a:solidFill>
                  <a:srgbClr val="00B0F0"/>
                </a:solidFill>
              </a:rPr>
              <a:t>first day </a:t>
            </a:r>
            <a:r>
              <a:rPr lang="en-CA" sz="4000" b="1" dirty="0"/>
              <a:t>of school!</a:t>
            </a:r>
          </a:p>
          <a:p>
            <a:pPr marL="0" indent="0">
              <a:buNone/>
            </a:pPr>
            <a:endParaRPr lang="en-CA" sz="1000" b="1" dirty="0" smtClean="0"/>
          </a:p>
          <a:p>
            <a:pPr>
              <a:lnSpc>
                <a:spcPct val="120000"/>
              </a:lnSpc>
              <a:spcBef>
                <a:spcPts val="0"/>
              </a:spcBef>
            </a:pPr>
            <a:r>
              <a:rPr lang="en-CA" sz="2200" dirty="0" smtClean="0"/>
              <a:t>Visit your </a:t>
            </a:r>
            <a:r>
              <a:rPr lang="en-CA" sz="2200" dirty="0"/>
              <a:t>family doctor – immunizations </a:t>
            </a:r>
          </a:p>
          <a:p>
            <a:pPr>
              <a:lnSpc>
                <a:spcPct val="120000"/>
              </a:lnSpc>
              <a:spcBef>
                <a:spcPts val="0"/>
              </a:spcBef>
            </a:pPr>
            <a:r>
              <a:rPr lang="en-CA" sz="2200" dirty="0" smtClean="0"/>
              <a:t>Get a </a:t>
            </a:r>
            <a:r>
              <a:rPr lang="en-CA" sz="2200" dirty="0"/>
              <a:t>v</a:t>
            </a:r>
            <a:r>
              <a:rPr lang="en-CA" sz="2200" dirty="0" smtClean="0"/>
              <a:t>ision </a:t>
            </a:r>
            <a:r>
              <a:rPr lang="en-CA" sz="2200" dirty="0"/>
              <a:t>test – free eyeglasses in JK year </a:t>
            </a:r>
            <a:r>
              <a:rPr lang="en-CA" sz="1600" i="1" dirty="0"/>
              <a:t>(</a:t>
            </a:r>
            <a:r>
              <a:rPr lang="en-CA" sz="1600" i="1" dirty="0" smtClean="0"/>
              <a:t>www.optom.on.ca/OAO/ESEL/AboutESEL.aspx)</a:t>
            </a:r>
            <a:endParaRPr lang="en-CA" sz="1600" i="1" dirty="0"/>
          </a:p>
          <a:p>
            <a:pPr>
              <a:lnSpc>
                <a:spcPct val="120000"/>
              </a:lnSpc>
              <a:spcBef>
                <a:spcPts val="0"/>
              </a:spcBef>
            </a:pPr>
            <a:r>
              <a:rPr lang="en-CA" sz="2200" dirty="0" smtClean="0"/>
              <a:t>Address speech concerns –</a:t>
            </a:r>
            <a:r>
              <a:rPr lang="en-CA" sz="2200" dirty="0"/>
              <a:t>Early Words </a:t>
            </a:r>
            <a:r>
              <a:rPr lang="en-CA" sz="1600" i="1" dirty="0" smtClean="0"/>
              <a:t>(</a:t>
            </a:r>
            <a:r>
              <a:rPr lang="en-US" sz="1600" i="1" dirty="0" smtClean="0"/>
              <a:t>Referrals only </a:t>
            </a:r>
            <a:r>
              <a:rPr lang="en-US" sz="1600" i="1" dirty="0"/>
              <a:t>possible up to August 31st of a child's first year in </a:t>
            </a:r>
            <a:r>
              <a:rPr lang="en-US" sz="1600" i="1" dirty="0" smtClean="0"/>
              <a:t>kindergarten)</a:t>
            </a:r>
            <a:endParaRPr lang="en-CA" sz="2200" i="1" dirty="0"/>
          </a:p>
          <a:p>
            <a:pPr>
              <a:lnSpc>
                <a:spcPct val="120000"/>
              </a:lnSpc>
              <a:spcBef>
                <a:spcPts val="0"/>
              </a:spcBef>
            </a:pPr>
            <a:r>
              <a:rPr lang="en-CA" sz="2200" dirty="0" smtClean="0"/>
              <a:t>Attend a Check </a:t>
            </a:r>
            <a:r>
              <a:rPr lang="en-CA" sz="2200" dirty="0"/>
              <a:t>It Out </a:t>
            </a:r>
            <a:r>
              <a:rPr lang="en-CA" sz="2200" dirty="0" smtClean="0"/>
              <a:t>Clinic </a:t>
            </a:r>
            <a:r>
              <a:rPr lang="en-CA" sz="2200" dirty="0"/>
              <a:t>– </a:t>
            </a:r>
            <a:r>
              <a:rPr lang="en-CA" sz="2200" dirty="0" smtClean="0"/>
              <a:t>developmental</a:t>
            </a:r>
          </a:p>
          <a:p>
            <a:pPr>
              <a:lnSpc>
                <a:spcPct val="120000"/>
              </a:lnSpc>
              <a:spcBef>
                <a:spcPts val="0"/>
              </a:spcBef>
            </a:pPr>
            <a:r>
              <a:rPr lang="en-CA" sz="2200" dirty="0" smtClean="0"/>
              <a:t>Review the FREE Nipissing District Developmental Screen  </a:t>
            </a:r>
            <a:r>
              <a:rPr lang="en-CA" sz="2200" dirty="0" smtClean="0"/>
              <a:t>- </a:t>
            </a:r>
            <a:r>
              <a:rPr lang="en-CA" sz="2200" dirty="0" smtClean="0">
                <a:hlinkClick r:id="rId3"/>
              </a:rPr>
              <a:t>www.ndds.ca</a:t>
            </a:r>
            <a:r>
              <a:rPr lang="en-CA" sz="1400" dirty="0" smtClean="0">
                <a:hlinkClick r:id="rId3"/>
              </a:rPr>
              <a:t>w</a:t>
            </a:r>
            <a:endParaRPr lang="en-CA" sz="1400" dirty="0" smtClean="0"/>
          </a:p>
          <a:p>
            <a:pPr>
              <a:lnSpc>
                <a:spcPct val="120000"/>
              </a:lnSpc>
              <a:spcBef>
                <a:spcPts val="0"/>
              </a:spcBef>
            </a:pPr>
            <a:r>
              <a:rPr lang="en-CA" sz="2200" dirty="0" smtClean="0"/>
              <a:t>Summer </a:t>
            </a:r>
            <a:r>
              <a:rPr lang="en-CA" sz="2200" dirty="0"/>
              <a:t>– play groups, sleep routines, independent skills</a:t>
            </a:r>
          </a:p>
          <a:p>
            <a:pPr marL="0" indent="0">
              <a:buNone/>
            </a:pPr>
            <a:endParaRPr lang="en-CA"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9297" y="227880"/>
            <a:ext cx="4428780" cy="2070783"/>
          </a:xfrm>
          <a:prstGeom prst="rect">
            <a:avLst/>
          </a:prstGeom>
        </p:spPr>
      </p:pic>
    </p:spTree>
    <p:extLst>
      <p:ext uri="{BB962C8B-B14F-4D97-AF65-F5344CB8AC3E}">
        <p14:creationId xmlns:p14="http://schemas.microsoft.com/office/powerpoint/2010/main" val="32137597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3245" y="2130911"/>
            <a:ext cx="5149062" cy="4423894"/>
          </a:xfrm>
        </p:spPr>
        <p:txBody>
          <a:bodyPr>
            <a:normAutofit/>
          </a:bodyPr>
          <a:lstStyle/>
          <a:p>
            <a:pPr marL="0" indent="0">
              <a:lnSpc>
                <a:spcPct val="100000"/>
              </a:lnSpc>
              <a:spcBef>
                <a:spcPts val="0"/>
              </a:spcBef>
              <a:buNone/>
            </a:pPr>
            <a:r>
              <a:rPr lang="en-CA" sz="4800" b="1" dirty="0" smtClean="0"/>
              <a:t>Aboriginal Self-Identification </a:t>
            </a:r>
          </a:p>
          <a:p>
            <a:pPr marL="0" indent="0">
              <a:lnSpc>
                <a:spcPct val="100000"/>
              </a:lnSpc>
              <a:spcBef>
                <a:spcPts val="0"/>
              </a:spcBef>
              <a:buNone/>
            </a:pPr>
            <a:endParaRPr lang="en-CA" sz="1000" b="1" dirty="0"/>
          </a:p>
          <a:p>
            <a:pPr>
              <a:lnSpc>
                <a:spcPct val="100000"/>
              </a:lnSpc>
              <a:spcBef>
                <a:spcPts val="0"/>
              </a:spcBef>
            </a:pPr>
            <a:r>
              <a:rPr lang="en-US" sz="2400" dirty="0" smtClean="0"/>
              <a:t>By </a:t>
            </a:r>
            <a:r>
              <a:rPr lang="en-US" sz="2400" dirty="0"/>
              <a:t>self-identifying, you are helping HWDSB to determine programming and supports for First Nations, Métis, and Inuit student success and achievement.</a:t>
            </a:r>
            <a:endParaRPr lang="en-CA" sz="2600"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8206" y="271078"/>
            <a:ext cx="2749167" cy="637992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482454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3562</TotalTime>
  <Words>1722</Words>
  <Application>Microsoft Macintosh PowerPoint</Application>
  <PresentationFormat>Widescreen</PresentationFormat>
  <Paragraphs>126</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Calibri</vt:lpstr>
      <vt:lpstr>Calibri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Lennox [Staff]</dc:creator>
  <cp:lastModifiedBy>Sarah Lennox [Staff]</cp:lastModifiedBy>
  <cp:revision>30</cp:revision>
  <cp:lastPrinted>2016-04-20T14:21:31Z</cp:lastPrinted>
  <dcterms:created xsi:type="dcterms:W3CDTF">2016-04-15T14:25:44Z</dcterms:created>
  <dcterms:modified xsi:type="dcterms:W3CDTF">2016-05-03T14:33:49Z</dcterms:modified>
</cp:coreProperties>
</file>