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9" r:id="rId4"/>
    <p:sldId id="285" r:id="rId5"/>
    <p:sldId id="263" r:id="rId6"/>
    <p:sldId id="264" r:id="rId7"/>
    <p:sldId id="256" r:id="rId8"/>
    <p:sldId id="311" r:id="rId9"/>
    <p:sldId id="316" r:id="rId10"/>
    <p:sldId id="308" r:id="rId11"/>
    <p:sldId id="312" r:id="rId12"/>
    <p:sldId id="317" r:id="rId13"/>
    <p:sldId id="313" r:id="rId14"/>
    <p:sldId id="309" r:id="rId15"/>
    <p:sldId id="314" r:id="rId16"/>
    <p:sldId id="318" r:id="rId17"/>
    <p:sldId id="319" r:id="rId18"/>
    <p:sldId id="310" r:id="rId19"/>
    <p:sldId id="257" r:id="rId20"/>
    <p:sldId id="294" r:id="rId21"/>
    <p:sldId id="284" r:id="rId22"/>
    <p:sldId id="298" r:id="rId23"/>
    <p:sldId id="299" r:id="rId24"/>
    <p:sldId id="300" r:id="rId25"/>
    <p:sldId id="291" r:id="rId26"/>
    <p:sldId id="293" r:id="rId27"/>
    <p:sldId id="260" r:id="rId28"/>
    <p:sldId id="261" r:id="rId29"/>
    <p:sldId id="262" r:id="rId30"/>
    <p:sldId id="265" r:id="rId31"/>
    <p:sldId id="297" r:id="rId32"/>
    <p:sldId id="302" r:id="rId33"/>
    <p:sldId id="303" r:id="rId34"/>
    <p:sldId id="266" r:id="rId35"/>
    <p:sldId id="323" r:id="rId36"/>
    <p:sldId id="321" r:id="rId37"/>
    <p:sldId id="322" r:id="rId38"/>
    <p:sldId id="324" r:id="rId39"/>
    <p:sldId id="325" r:id="rId40"/>
    <p:sldId id="326" r:id="rId41"/>
    <p:sldId id="328" r:id="rId42"/>
    <p:sldId id="268" r:id="rId43"/>
    <p:sldId id="307" r:id="rId44"/>
    <p:sldId id="270" r:id="rId45"/>
    <p:sldId id="271" r:id="rId46"/>
    <p:sldId id="320" r:id="rId47"/>
    <p:sldId id="305" r:id="rId48"/>
    <p:sldId id="28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1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3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6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82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5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3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74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6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2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52F3-1AF8-4E5E-9F45-5E2374ABD113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02AA-EA4F-43B2-955E-33F59D93D1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3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wdsb.on.ca/ancasterhigh/student-servic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colleges.c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ctronicinfo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3317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Choosing Grade 12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0727"/>
            <a:ext cx="8638309" cy="2400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For September </a:t>
            </a:r>
            <a:r>
              <a:rPr lang="en-US" sz="4000" dirty="0" smtClean="0"/>
              <a:t>2018</a:t>
            </a:r>
            <a:endParaRPr lang="en-US" sz="4000" dirty="0" smtClean="0"/>
          </a:p>
          <a:p>
            <a:pPr lvl="2"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80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Destination - University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General University Requirements</a:t>
            </a:r>
          </a:p>
          <a:p>
            <a:pPr lvl="1"/>
            <a:r>
              <a:rPr lang="en-CA" sz="3400" dirty="0" smtClean="0"/>
              <a:t>6 grade 12 (4U or 4M level) courses</a:t>
            </a:r>
          </a:p>
          <a:p>
            <a:pPr lvl="1"/>
            <a:r>
              <a:rPr lang="en-CA" sz="3400" dirty="0" smtClean="0"/>
              <a:t>ENG4U1 is required by all universities</a:t>
            </a:r>
          </a:p>
          <a:p>
            <a:r>
              <a:rPr lang="en-CA" sz="4400" dirty="0" smtClean="0"/>
              <a:t>Different universities/programs may have different admission requirements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27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University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 fontScale="92500"/>
          </a:bodyPr>
          <a:lstStyle/>
          <a:p>
            <a:r>
              <a:rPr lang="en-CA" sz="4000" dirty="0" smtClean="0"/>
              <a:t>Start researching your university choices NOW.</a:t>
            </a:r>
          </a:p>
          <a:p>
            <a:r>
              <a:rPr lang="en-CA" sz="4000" dirty="0" smtClean="0"/>
              <a:t>Students apply to university by late December.</a:t>
            </a:r>
          </a:p>
          <a:p>
            <a:r>
              <a:rPr lang="en-CA" sz="4000" dirty="0" smtClean="0"/>
              <a:t>Offers of admission must be accepted by early June</a:t>
            </a:r>
          </a:p>
          <a:p>
            <a:r>
              <a:rPr lang="en-CA" sz="4000" dirty="0" smtClean="0"/>
              <a:t>Each university will have its own admissions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2419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7"/>
            <a:ext cx="9927375" cy="939346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University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629" y="2656113"/>
            <a:ext cx="10657114" cy="3940630"/>
          </a:xfrm>
        </p:spPr>
        <p:txBody>
          <a:bodyPr>
            <a:noAutofit/>
          </a:bodyPr>
          <a:lstStyle/>
          <a:p>
            <a:r>
              <a:rPr lang="en-CA" sz="2600" dirty="0" smtClean="0"/>
              <a:t>We submit ALL your academic information from senior level courses 4 times</a:t>
            </a:r>
          </a:p>
          <a:p>
            <a:pPr lvl="1"/>
            <a:r>
              <a:rPr lang="en-CA" sz="2600" dirty="0" smtClean="0"/>
              <a:t>September, February, April, June</a:t>
            </a:r>
          </a:p>
          <a:p>
            <a:r>
              <a:rPr lang="en-CA" sz="2600" dirty="0" smtClean="0"/>
              <a:t>Early offers of admission may be given from December until March.</a:t>
            </a:r>
          </a:p>
          <a:p>
            <a:r>
              <a:rPr lang="en-CA" sz="2600" dirty="0" smtClean="0"/>
              <a:t>Regular/Final offers of admission are given in May (after semester 2 midterm grades are submitted).</a:t>
            </a:r>
          </a:p>
          <a:p>
            <a:r>
              <a:rPr lang="en-CA" sz="2600" dirty="0" smtClean="0"/>
              <a:t>Ultimately your admission average will be based on 6 grade 12 U or M courses.</a:t>
            </a:r>
          </a:p>
          <a:p>
            <a:r>
              <a:rPr lang="en-CA" sz="2600" dirty="0" smtClean="0"/>
              <a:t>Offers of admission are confirmed in July after your last set of grades are uploaded.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6040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University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 fontScale="85000" lnSpcReduction="10000"/>
          </a:bodyPr>
          <a:lstStyle/>
          <a:p>
            <a:r>
              <a:rPr lang="en-CA" sz="4000" dirty="0" smtClean="0"/>
              <a:t>Visit universities at their spring or fall Open Houses</a:t>
            </a:r>
          </a:p>
          <a:p>
            <a:r>
              <a:rPr lang="en-CA" sz="4000" dirty="0" smtClean="0"/>
              <a:t>Plan to attend the Ontario Universities Fair in September</a:t>
            </a:r>
          </a:p>
          <a:p>
            <a:r>
              <a:rPr lang="en-CA" sz="4000" dirty="0" smtClean="0"/>
              <a:t>Look into any special requirements for your program choices - </a:t>
            </a:r>
            <a:r>
              <a:rPr lang="en-CA" sz="3300" dirty="0" smtClean="0"/>
              <a:t>supplementary applications, auditions, or portfolios</a:t>
            </a:r>
          </a:p>
          <a:p>
            <a:r>
              <a:rPr lang="en-CA" sz="4000" dirty="0" smtClean="0"/>
              <a:t>Make sure you will have the required courses for all your potential university options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279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Destination - College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/>
          </a:bodyPr>
          <a:lstStyle/>
          <a:p>
            <a:r>
              <a:rPr lang="en-CA" sz="4200" dirty="0" smtClean="0"/>
              <a:t>General College Requirements</a:t>
            </a:r>
          </a:p>
          <a:p>
            <a:pPr lvl="1"/>
            <a:r>
              <a:rPr lang="en-CA" sz="3600" dirty="0" smtClean="0"/>
              <a:t>Each college has it own program requirements</a:t>
            </a:r>
          </a:p>
          <a:p>
            <a:pPr lvl="1"/>
            <a:r>
              <a:rPr lang="en-CA" sz="3600" dirty="0" smtClean="0"/>
              <a:t>ENG4C1 (or 4U) is required by all colleges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1289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College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Students will apply for college by late December.</a:t>
            </a:r>
          </a:p>
          <a:p>
            <a:r>
              <a:rPr lang="en-CA" sz="4000" dirty="0" smtClean="0"/>
              <a:t>Offers of admission are given in February and will continue until program spaces are full.</a:t>
            </a:r>
          </a:p>
          <a:p>
            <a:r>
              <a:rPr lang="en-CA" sz="4000" dirty="0" smtClean="0"/>
              <a:t>Offers of admission must be accepted by early April.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34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College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8512"/>
            <a:ext cx="10515600" cy="3603173"/>
          </a:xfrm>
        </p:spPr>
        <p:txBody>
          <a:bodyPr>
            <a:normAutofit fontScale="70000" lnSpcReduction="20000"/>
          </a:bodyPr>
          <a:lstStyle/>
          <a:p>
            <a:r>
              <a:rPr lang="en-CA" sz="4200" dirty="0"/>
              <a:t>We submit ALL your academic information </a:t>
            </a:r>
            <a:r>
              <a:rPr lang="en-CA" sz="4200" dirty="0" smtClean="0"/>
              <a:t>4 </a:t>
            </a:r>
            <a:r>
              <a:rPr lang="en-CA" sz="4200" dirty="0"/>
              <a:t>times</a:t>
            </a:r>
          </a:p>
          <a:p>
            <a:pPr lvl="1"/>
            <a:r>
              <a:rPr lang="en-CA" sz="3700" dirty="0"/>
              <a:t>September, February, April, June</a:t>
            </a:r>
          </a:p>
          <a:p>
            <a:r>
              <a:rPr lang="en-CA" sz="4200" dirty="0" smtClean="0"/>
              <a:t>Offers </a:t>
            </a:r>
            <a:r>
              <a:rPr lang="en-CA" sz="4200" dirty="0"/>
              <a:t>of admission </a:t>
            </a:r>
            <a:r>
              <a:rPr lang="en-CA" sz="4200" dirty="0" smtClean="0"/>
              <a:t>begin in February.</a:t>
            </a:r>
            <a:endParaRPr lang="en-CA" sz="4200" dirty="0"/>
          </a:p>
          <a:p>
            <a:r>
              <a:rPr lang="en-CA" sz="4200" dirty="0" smtClean="0"/>
              <a:t>Colleges will use all available course grades in these decisions.           - </a:t>
            </a:r>
            <a:r>
              <a:rPr lang="en-CA" sz="3700" dirty="0" smtClean="0"/>
              <a:t>Grade 11 and 12 marks may be used for these offers of admission</a:t>
            </a:r>
            <a:endParaRPr lang="en-CA" sz="4200" dirty="0" smtClean="0"/>
          </a:p>
          <a:p>
            <a:r>
              <a:rPr lang="en-CA" sz="4200" dirty="0" smtClean="0"/>
              <a:t>Colleges will try to fill ALL programs in February and create waitlists for students who did not receive an offer of admission.</a:t>
            </a:r>
            <a:endParaRPr lang="en-CA" sz="4200" dirty="0"/>
          </a:p>
          <a:p>
            <a:r>
              <a:rPr lang="en-CA" sz="4200" dirty="0"/>
              <a:t>Offers of admission are confirmed in July after your last set of grades are uploaded.</a:t>
            </a:r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095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College Application Process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Some programs are HIGHLY competitive, so you may need a higher average/mark than the minimum listed.</a:t>
            </a:r>
          </a:p>
          <a:p>
            <a:r>
              <a:rPr lang="en-CA" sz="4000" dirty="0" smtClean="0"/>
              <a:t>Some programs have lots of space available, all you need is the minimum average/mark.</a:t>
            </a:r>
          </a:p>
          <a:p>
            <a:endParaRPr lang="en-CA" sz="4000" dirty="0" smtClean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9589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82" y="1716766"/>
            <a:ext cx="9927375" cy="1320347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Destination - Apprenticeship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7113"/>
            <a:ext cx="10515600" cy="3139850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 smtClean="0"/>
              <a:t>General Apprenticeship Requirements</a:t>
            </a:r>
          </a:p>
          <a:p>
            <a:pPr lvl="1"/>
            <a:r>
              <a:rPr lang="en-CA" sz="4000" dirty="0" smtClean="0"/>
              <a:t>You MUST have an OSSD</a:t>
            </a:r>
          </a:p>
          <a:p>
            <a:pPr lvl="1"/>
            <a:r>
              <a:rPr lang="en-CA" sz="4000" dirty="0" smtClean="0"/>
              <a:t>You may need job experience to secure an apprenticeship</a:t>
            </a:r>
          </a:p>
          <a:p>
            <a:pPr lvl="1"/>
            <a:r>
              <a:rPr lang="en-CA" sz="4000" dirty="0" smtClean="0"/>
              <a:t>Co-op can lead to OYAP or Dual Credit opportunities at college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125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2103437"/>
            <a:ext cx="3550423" cy="3632345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2018-2019 </a:t>
            </a:r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Option Sheet</a:t>
            </a:r>
            <a:endParaRPr lang="en-CA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07792"/>
              </p:ext>
            </p:extLst>
          </p:nvPr>
        </p:nvGraphicFramePr>
        <p:xfrm>
          <a:off x="4208318" y="402771"/>
          <a:ext cx="3693035" cy="608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Acrobat Document" r:id="rId4" imgW="5829300" imgH="9601200" progId="AcroExch.Document.7">
                  <p:embed/>
                </p:oleObj>
              </mc:Choice>
              <mc:Fallback>
                <p:oleObj name="Acrobat Document" r:id="rId4" imgW="5829300" imgH="9601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8318" y="402771"/>
                        <a:ext cx="3693035" cy="6083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7795"/>
            <a:ext cx="10515600" cy="1325563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Student Status Sheet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3358"/>
            <a:ext cx="5178136" cy="2390306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This sheet has ALL the information to know what you have COMPLETED and what you still NEED to graduate.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88" y="1967959"/>
            <a:ext cx="5438612" cy="43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54" y="2413453"/>
            <a:ext cx="4090653" cy="2611293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Instructions for selecting courses</a:t>
            </a:r>
            <a:endParaRPr lang="en-CA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67747"/>
              </p:ext>
            </p:extLst>
          </p:nvPr>
        </p:nvGraphicFramePr>
        <p:xfrm>
          <a:off x="4331203" y="1393371"/>
          <a:ext cx="3941940" cy="510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1203" y="1393371"/>
                        <a:ext cx="3941940" cy="510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1664781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Options MUST I Choose?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2695976"/>
            <a:ext cx="10695905" cy="1080655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57894" y="2798247"/>
            <a:ext cx="10786057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800" dirty="0"/>
              <a:t>Any </a:t>
            </a:r>
            <a:r>
              <a:rPr lang="en-US" sz="2800" dirty="0" smtClean="0"/>
              <a:t>remaining compulsory courses for graduation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800" dirty="0" smtClean="0"/>
              <a:t>Double check your </a:t>
            </a:r>
            <a:r>
              <a:rPr lang="en-US" sz="2800" dirty="0"/>
              <a:t>group 1, 2, or 3 </a:t>
            </a:r>
            <a:r>
              <a:rPr lang="en-US" sz="2800" dirty="0" smtClean="0"/>
              <a:t>credits</a:t>
            </a: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800" dirty="0" smtClean="0"/>
              <a:t>1 </a:t>
            </a:r>
            <a:r>
              <a:rPr lang="en-US" sz="2800" dirty="0"/>
              <a:t>Grade </a:t>
            </a:r>
            <a:r>
              <a:rPr lang="en-US" sz="2800" dirty="0" smtClean="0"/>
              <a:t>12 </a:t>
            </a:r>
            <a:r>
              <a:rPr lang="en-US" sz="2800" dirty="0"/>
              <a:t>Compulsory </a:t>
            </a:r>
            <a:r>
              <a:rPr lang="en-US" sz="2800" dirty="0" smtClean="0"/>
              <a:t>Course</a:t>
            </a:r>
            <a:endParaRPr lang="en-US" sz="2800" dirty="0"/>
          </a:p>
          <a:p>
            <a:pPr marL="1257300" lvl="2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English  </a:t>
            </a:r>
            <a:r>
              <a:rPr lang="en-US" sz="2800" dirty="0" smtClean="0">
                <a:solidFill>
                  <a:srgbClr val="7030A0"/>
                </a:solidFill>
              </a:rPr>
              <a:t>ENG4U1</a:t>
            </a:r>
            <a:r>
              <a:rPr lang="en-US" sz="2800" dirty="0" smtClean="0"/>
              <a:t>(university) </a:t>
            </a:r>
            <a:r>
              <a:rPr lang="en-US" sz="2800" dirty="0"/>
              <a:t>or </a:t>
            </a:r>
            <a:r>
              <a:rPr lang="en-US" sz="2800" dirty="0" smtClean="0">
                <a:solidFill>
                  <a:srgbClr val="7030A0"/>
                </a:solidFill>
              </a:rPr>
              <a:t>ENG4C1</a:t>
            </a:r>
            <a:r>
              <a:rPr lang="en-US" sz="2800" dirty="0" smtClean="0"/>
              <a:t>(college), or </a:t>
            </a:r>
            <a:r>
              <a:rPr lang="en-US" sz="2800" dirty="0" smtClean="0">
                <a:solidFill>
                  <a:srgbClr val="7030A0"/>
                </a:solidFill>
              </a:rPr>
              <a:t>ENG4E1</a:t>
            </a:r>
            <a:r>
              <a:rPr lang="en-US" sz="2800" dirty="0" smtClean="0"/>
              <a:t>(Workplace)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Plus </a:t>
            </a:r>
            <a:r>
              <a:rPr lang="en-US" sz="2800" dirty="0" smtClean="0"/>
              <a:t>enough </a:t>
            </a:r>
            <a:r>
              <a:rPr lang="en-US" sz="2800" dirty="0"/>
              <a:t>electives to </a:t>
            </a:r>
            <a:r>
              <a:rPr lang="en-US" sz="2800" dirty="0" smtClean="0"/>
              <a:t>graduate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You MUST take a minimum or 3 courses EACH semester</a:t>
            </a:r>
            <a:endParaRPr lang="en-US" sz="2800" dirty="0"/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1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1664781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are the group 1,2,3 courses?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39" y="2798247"/>
            <a:ext cx="8458298" cy="326840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Group 1</a:t>
            </a:r>
          </a:p>
          <a:p>
            <a:pPr lvl="1">
              <a:defRPr/>
            </a:pPr>
            <a:r>
              <a:rPr lang="en-US" dirty="0"/>
              <a:t>Additional English course</a:t>
            </a:r>
          </a:p>
          <a:p>
            <a:pPr lvl="1">
              <a:defRPr/>
            </a:pPr>
            <a:r>
              <a:rPr lang="en-US" dirty="0"/>
              <a:t>Additional French course</a:t>
            </a:r>
          </a:p>
          <a:p>
            <a:pPr lvl="1">
              <a:defRPr/>
            </a:pPr>
            <a:r>
              <a:rPr lang="en-US" dirty="0"/>
              <a:t>Any other Language course (Spanish, German, Latin)</a:t>
            </a:r>
          </a:p>
          <a:p>
            <a:pPr lvl="1">
              <a:defRPr/>
            </a:pPr>
            <a:r>
              <a:rPr lang="en-US" dirty="0"/>
              <a:t>Any Social Science course</a:t>
            </a:r>
          </a:p>
          <a:p>
            <a:pPr lvl="1">
              <a:defRPr/>
            </a:pPr>
            <a:r>
              <a:rPr lang="en-US" dirty="0"/>
              <a:t>Any Canadian and World Studies course</a:t>
            </a:r>
          </a:p>
          <a:p>
            <a:pPr lvl="1">
              <a:defRPr/>
            </a:pPr>
            <a:r>
              <a:rPr lang="en-US" dirty="0"/>
              <a:t>Any Humanities course</a:t>
            </a:r>
          </a:p>
          <a:p>
            <a:pPr lvl="1">
              <a:defRPr/>
            </a:pPr>
            <a:r>
              <a:rPr lang="en-US" dirty="0"/>
              <a:t>Any Guidance Course</a:t>
            </a:r>
          </a:p>
          <a:p>
            <a:pPr lvl="1">
              <a:defRPr/>
            </a:pPr>
            <a:r>
              <a:rPr lang="en-US" dirty="0"/>
              <a:t>Co-op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07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1664781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are the group 1,2,3 courses?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39" y="2798247"/>
            <a:ext cx="8458298" cy="32684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Group 2</a:t>
            </a:r>
          </a:p>
          <a:p>
            <a:pPr lvl="1">
              <a:defRPr/>
            </a:pPr>
            <a:r>
              <a:rPr lang="en-CA" dirty="0"/>
              <a:t>Additional ARTS course (visual, drama, music)</a:t>
            </a:r>
          </a:p>
          <a:p>
            <a:pPr lvl="1">
              <a:defRPr/>
            </a:pPr>
            <a:r>
              <a:rPr lang="en-CA" dirty="0"/>
              <a:t>Additional Physical Education course</a:t>
            </a:r>
          </a:p>
          <a:p>
            <a:pPr lvl="1">
              <a:defRPr/>
            </a:pPr>
            <a:r>
              <a:rPr lang="en-CA" dirty="0"/>
              <a:t>Additional French course</a:t>
            </a:r>
          </a:p>
          <a:p>
            <a:pPr lvl="1">
              <a:defRPr/>
            </a:pPr>
            <a:r>
              <a:rPr lang="en-CA" dirty="0"/>
              <a:t>Any Business course</a:t>
            </a:r>
          </a:p>
          <a:p>
            <a:pPr lvl="1">
              <a:defRPr/>
            </a:pPr>
            <a:r>
              <a:rPr lang="en-CA" dirty="0"/>
              <a:t>Co-op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5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1664781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What are the group 1,2,3 courses?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39" y="2798247"/>
            <a:ext cx="8458298" cy="32684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Group 3</a:t>
            </a:r>
          </a:p>
          <a:p>
            <a:pPr lvl="1">
              <a:defRPr/>
            </a:pPr>
            <a:r>
              <a:rPr lang="en-US" dirty="0"/>
              <a:t>Additional Science course from grade 11 or 12</a:t>
            </a:r>
          </a:p>
          <a:p>
            <a:pPr lvl="1">
              <a:defRPr/>
            </a:pPr>
            <a:r>
              <a:rPr lang="en-US" dirty="0"/>
              <a:t>Additional French course</a:t>
            </a:r>
          </a:p>
          <a:p>
            <a:pPr lvl="1">
              <a:defRPr/>
            </a:pPr>
            <a:r>
              <a:rPr lang="en-US" dirty="0"/>
              <a:t>Any Technology course</a:t>
            </a:r>
          </a:p>
          <a:p>
            <a:pPr lvl="1">
              <a:defRPr/>
            </a:pPr>
            <a:r>
              <a:rPr lang="en-US" dirty="0"/>
              <a:t>Any Computer Studies/Computer Science course</a:t>
            </a:r>
          </a:p>
          <a:p>
            <a:pPr lvl="1">
              <a:defRPr/>
            </a:pPr>
            <a:r>
              <a:rPr lang="en-US" dirty="0"/>
              <a:t>Co-op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36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94" y="1664583"/>
            <a:ext cx="9953606" cy="97470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What are my elective course choices?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17" y="2548272"/>
            <a:ext cx="9992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3000" dirty="0" smtClean="0"/>
              <a:t>Go to your Option Sheet – long white sheet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en-US" sz="3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3000" dirty="0" smtClean="0"/>
              <a:t>Courses are listed by grade level and subject area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US" sz="3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3000" dirty="0" smtClean="0"/>
              <a:t>Make sure you have the prerequisite for any grade 12 courses you select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endParaRPr lang="en-US" sz="3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3000" dirty="0" smtClean="0"/>
              <a:t>Remember that co-op counts for 2 credits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83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2715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Elective course prerequisites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008277"/>
            <a:ext cx="10515600" cy="316868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You MUST have the grade 11 Tech course to take the grade 12 Tech course</a:t>
            </a:r>
          </a:p>
          <a:p>
            <a:pPr lvl="1"/>
            <a:r>
              <a:rPr lang="en-CA" dirty="0" smtClean="0"/>
              <a:t>(ex. TGJ3M1 for TGJ4M1)</a:t>
            </a:r>
            <a:endParaRPr lang="en-CA" dirty="0"/>
          </a:p>
          <a:p>
            <a:r>
              <a:rPr lang="en-CA" dirty="0" smtClean="0"/>
              <a:t>You MUST have the grade 11 </a:t>
            </a:r>
            <a:r>
              <a:rPr lang="en-CA" dirty="0"/>
              <a:t>ARTS </a:t>
            </a:r>
            <a:r>
              <a:rPr lang="en-CA" dirty="0" smtClean="0"/>
              <a:t>course from the same area to take that course in grade 12 </a:t>
            </a:r>
          </a:p>
          <a:p>
            <a:pPr lvl="1"/>
            <a:r>
              <a:rPr lang="en-CA" dirty="0" smtClean="0"/>
              <a:t>(ex. AVI3M1 for AVI4M1 or ADA3M1 for ADA4M1)</a:t>
            </a:r>
            <a:endParaRPr lang="en-CA" dirty="0"/>
          </a:p>
          <a:p>
            <a:r>
              <a:rPr lang="en-CA" dirty="0" smtClean="0"/>
              <a:t>For MOST </a:t>
            </a:r>
            <a:r>
              <a:rPr lang="en-CA" dirty="0"/>
              <a:t>S</a:t>
            </a:r>
            <a:r>
              <a:rPr lang="en-CA" dirty="0" smtClean="0"/>
              <a:t>ocial Science and Humanities courses – the prerequisite can simply be ENG3U1 , or a grade 11 U or M social science course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3468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Information for Grade 12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3949"/>
            <a:ext cx="9365673" cy="327646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n-US" sz="3000" dirty="0" smtClean="0"/>
              <a:t>Check </a:t>
            </a:r>
            <a:r>
              <a:rPr lang="en-US" sz="3000" dirty="0"/>
              <a:t>the course descriptions and flowcharts in the School Course </a:t>
            </a:r>
            <a:r>
              <a:rPr lang="en-US" sz="3000" dirty="0" smtClean="0"/>
              <a:t>Calendar (online)</a:t>
            </a: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n-US" sz="3000" dirty="0"/>
              <a:t>Talk to your subject teachers about what courses are offered in their departments at the next level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Tx/>
              <a:buChar char="•"/>
              <a:defRPr/>
            </a:pPr>
            <a:r>
              <a:rPr lang="en-US" sz="3000" dirty="0"/>
              <a:t>Talk to your Guidance </a:t>
            </a:r>
            <a:r>
              <a:rPr lang="en-US" sz="3000" dirty="0" smtClean="0"/>
              <a:t>Counsellor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305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0294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Math Curriculum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052293"/>
            <a:ext cx="9479973" cy="312467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dirty="0"/>
              <a:t>Pay close attention to which course you select</a:t>
            </a: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dirty="0"/>
              <a:t>Make sure you have the prerequisite course you need and are on the right pathway to support your future goals</a:t>
            </a:r>
          </a:p>
        </p:txBody>
      </p:sp>
    </p:spTree>
    <p:extLst>
      <p:ext uri="{BB962C8B-B14F-4D97-AF65-F5344CB8AC3E}">
        <p14:creationId xmlns:p14="http://schemas.microsoft.com/office/powerpoint/2010/main" val="2223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5837"/>
            <a:ext cx="3546764" cy="3809554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Math Pathways Chart</a:t>
            </a:r>
            <a:r>
              <a:rPr lang="en-US" b="1" kern="0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en-US" b="1" kern="0" dirty="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endParaRPr lang="en-CA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09583"/>
              </p:ext>
            </p:extLst>
          </p:nvPr>
        </p:nvGraphicFramePr>
        <p:xfrm>
          <a:off x="3957934" y="1629234"/>
          <a:ext cx="7478889" cy="493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Document" r:id="rId4" imgW="8913207" imgH="6757637" progId="Word.Document.8">
                  <p:embed/>
                </p:oleObj>
              </mc:Choice>
              <mc:Fallback>
                <p:oleObj name="Document" r:id="rId4" imgW="8913207" imgH="675763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934" y="1629234"/>
                        <a:ext cx="7478889" cy="4934226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21" y="2371164"/>
            <a:ext cx="3251469" cy="3499699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Make sure you have your own Status Sheet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5159045" y="2078182"/>
            <a:ext cx="849386" cy="1469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31" y="1772868"/>
            <a:ext cx="549528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94011" y="1901933"/>
            <a:ext cx="1295400" cy="677108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Make sure you have 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sheet!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628"/>
            <a:ext cx="10515600" cy="1325563"/>
          </a:xfrm>
        </p:spPr>
        <p:txBody>
          <a:bodyPr/>
          <a:lstStyle/>
          <a:p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Selecting Math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91246"/>
            <a:ext cx="9926782" cy="595345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3800" dirty="0"/>
              <a:t>University Programs that require </a:t>
            </a:r>
            <a:r>
              <a:rPr lang="en-US" sz="3800" dirty="0" smtClean="0"/>
              <a:t>specific math courses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6836138" y="3921510"/>
            <a:ext cx="29965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MHF4U </a:t>
            </a:r>
            <a:endParaRPr lang="en-US" sz="2600" dirty="0" smtClean="0"/>
          </a:p>
          <a:p>
            <a:r>
              <a:rPr lang="en-US" sz="2600" dirty="0" smtClean="0"/>
              <a:t>and/or </a:t>
            </a:r>
          </a:p>
          <a:p>
            <a:r>
              <a:rPr lang="en-US" sz="2600" dirty="0" smtClean="0"/>
              <a:t>MCV4U or MDM4U </a:t>
            </a:r>
          </a:p>
          <a:p>
            <a:r>
              <a:rPr lang="en-US" sz="2600" dirty="0" smtClean="0"/>
              <a:t>in </a:t>
            </a:r>
            <a:r>
              <a:rPr lang="en-US" sz="2600" dirty="0"/>
              <a:t>Grade 12</a:t>
            </a:r>
            <a:endParaRPr lang="en-C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61531" y="3565935"/>
            <a:ext cx="4059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Students pursuing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Engineering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Computer 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Mathematics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Science </a:t>
            </a:r>
            <a:r>
              <a:rPr lang="en-US" sz="2400" dirty="0" smtClean="0"/>
              <a:t>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Business </a:t>
            </a:r>
            <a:r>
              <a:rPr lang="en-US" sz="2400" dirty="0" smtClean="0"/>
              <a:t>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Architecture </a:t>
            </a:r>
            <a:r>
              <a:rPr lang="en-US" sz="2400" dirty="0" smtClean="0"/>
              <a:t>programs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4457699" y="4468091"/>
            <a:ext cx="1912811" cy="9203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670184" y="4735429"/>
            <a:ext cx="195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These require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2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628"/>
            <a:ext cx="10515600" cy="1325563"/>
          </a:xfrm>
        </p:spPr>
        <p:txBody>
          <a:bodyPr/>
          <a:lstStyle/>
          <a:p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Selecting Math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91246"/>
            <a:ext cx="10515600" cy="59534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3800" dirty="0" smtClean="0"/>
              <a:t>Some University </a:t>
            </a:r>
            <a:r>
              <a:rPr lang="en-US" sz="3800" dirty="0"/>
              <a:t>Programs </a:t>
            </a:r>
            <a:r>
              <a:rPr lang="en-US" sz="3800" dirty="0" smtClean="0"/>
              <a:t>require </a:t>
            </a:r>
            <a:r>
              <a:rPr lang="en-US" sz="3800" u="sng" dirty="0" smtClean="0"/>
              <a:t>any</a:t>
            </a:r>
            <a:r>
              <a:rPr lang="en-US" sz="3800" dirty="0" smtClean="0"/>
              <a:t> 4U math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7388533" y="4264131"/>
            <a:ext cx="1640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MDM4U1</a:t>
            </a:r>
          </a:p>
          <a:p>
            <a:r>
              <a:rPr lang="en-US" sz="2600" dirty="0" smtClean="0"/>
              <a:t>would be acceptable</a:t>
            </a:r>
            <a:endParaRPr lang="en-C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97257" y="3721455"/>
            <a:ext cx="41950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/>
              <a:t>Students pursuing </a:t>
            </a:r>
            <a:endParaRPr lang="en-US" sz="2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Nursing (some)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Teaching (primary)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Some Kinesiology/</a:t>
            </a:r>
            <a:r>
              <a:rPr lang="en-US" sz="2600" dirty="0" err="1"/>
              <a:t>Phys</a:t>
            </a:r>
            <a:r>
              <a:rPr lang="en-US" sz="2600" dirty="0"/>
              <a:t> </a:t>
            </a:r>
            <a:r>
              <a:rPr lang="en-US" sz="2600" dirty="0" smtClean="0"/>
              <a:t>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 few </a:t>
            </a:r>
            <a:r>
              <a:rPr lang="en-US" sz="2600" dirty="0"/>
              <a:t>Business </a:t>
            </a:r>
            <a:r>
              <a:rPr lang="en-US" sz="2600" dirty="0" smtClean="0"/>
              <a:t>program</a:t>
            </a:r>
            <a:r>
              <a:rPr lang="en-US" sz="2800" dirty="0" smtClean="0"/>
              <a:t>s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5051822" y="4468091"/>
            <a:ext cx="1956861" cy="6885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31881" y="4598618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These require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85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628"/>
            <a:ext cx="10515600" cy="1325563"/>
          </a:xfrm>
        </p:spPr>
        <p:txBody>
          <a:bodyPr/>
          <a:lstStyle/>
          <a:p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Selecting Math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91246"/>
            <a:ext cx="10515600" cy="1174172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4000" dirty="0" smtClean="0"/>
              <a:t>For college </a:t>
            </a:r>
            <a:r>
              <a:rPr lang="en-US" sz="4000" dirty="0"/>
              <a:t>programs </a:t>
            </a:r>
            <a:r>
              <a:rPr lang="en-US" sz="4000" dirty="0" smtClean="0"/>
              <a:t>that require a math course, some prefer or require MCT4C1for require </a:t>
            </a:r>
            <a:r>
              <a:rPr lang="en-US" sz="4000" dirty="0"/>
              <a:t>Grade 12 Math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7563470" y="4829450"/>
            <a:ext cx="1640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MCT4C1</a:t>
            </a:r>
            <a:endParaRPr lang="en-C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97257" y="3721455"/>
            <a:ext cx="41950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/>
              <a:t>Students pursuing </a:t>
            </a:r>
            <a:endParaRPr lang="en-US" sz="2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Engineering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Computer </a:t>
            </a:r>
            <a:r>
              <a:rPr lang="en-US" sz="2800" dirty="0"/>
              <a:t>Science </a:t>
            </a:r>
            <a:endParaRPr lang="en-US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</a:t>
            </a:r>
            <a:r>
              <a:rPr lang="en-US" sz="2800" dirty="0"/>
              <a:t>Health Sciences</a:t>
            </a:r>
            <a:endParaRPr lang="en-US" sz="2800" dirty="0" smtClean="0"/>
          </a:p>
        </p:txBody>
      </p:sp>
      <p:sp>
        <p:nvSpPr>
          <p:cNvPr id="8" name="Striped Right Arrow 7"/>
          <p:cNvSpPr/>
          <p:nvPr/>
        </p:nvSpPr>
        <p:spPr>
          <a:xfrm>
            <a:off x="4657632" y="4286394"/>
            <a:ext cx="2657567" cy="15679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955094" y="4608726"/>
            <a:ext cx="151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These require           or recommend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7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628"/>
            <a:ext cx="10515600" cy="1325563"/>
          </a:xfrm>
        </p:spPr>
        <p:txBody>
          <a:bodyPr/>
          <a:lstStyle/>
          <a:p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Selecting Math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91246"/>
            <a:ext cx="10515600" cy="117417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4000" dirty="0" smtClean="0"/>
              <a:t>Some college </a:t>
            </a:r>
            <a:r>
              <a:rPr lang="en-US" sz="4000" dirty="0"/>
              <a:t>programs </a:t>
            </a:r>
            <a:r>
              <a:rPr lang="en-US" sz="4000" dirty="0" smtClean="0"/>
              <a:t>require ANY grade 12 C or U math course – so MAP4C1 would be fine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8110116" y="4398563"/>
            <a:ext cx="1640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MAP4C1</a:t>
            </a:r>
          </a:p>
          <a:p>
            <a:r>
              <a:rPr lang="en-US" sz="2600" dirty="0" smtClean="0"/>
              <a:t>Would be acceptable</a:t>
            </a:r>
            <a:endParaRPr lang="en-C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97257" y="3721455"/>
            <a:ext cx="41950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/>
              <a:t>Students pursuing </a:t>
            </a:r>
            <a:endParaRPr lang="en-US" sz="2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Business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technology programs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health related diplomas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4633510" y="4468090"/>
            <a:ext cx="2848958" cy="10740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168769" y="4807711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These require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57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196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Selecting Math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7364" y="3096491"/>
            <a:ext cx="10626436" cy="308047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3800" dirty="0"/>
              <a:t>Apprenticeships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en-US" sz="3200" dirty="0"/>
              <a:t>You can take any level of math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en-US" sz="3200" dirty="0"/>
              <a:t>If you are going into a math dependent trade, then the higher the level of </a:t>
            </a:r>
            <a:r>
              <a:rPr lang="en-US" sz="3200" dirty="0" smtClean="0"/>
              <a:t>math, </a:t>
            </a:r>
            <a:r>
              <a:rPr lang="en-US" sz="3200" dirty="0"/>
              <a:t>the better for </a:t>
            </a:r>
            <a:r>
              <a:rPr lang="en-US" sz="3200" dirty="0" smtClean="0"/>
              <a:t>your Apprenticeship</a:t>
            </a:r>
            <a:endParaRPr lang="en-US" sz="3200" dirty="0"/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n-US" sz="3600" dirty="0" smtClean="0"/>
              <a:t>Workplace</a:t>
            </a: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r>
              <a:rPr lang="en-US" sz="3200" dirty="0" smtClean="0"/>
              <a:t>You can take any level of math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44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4" y="1654628"/>
            <a:ext cx="9994604" cy="1114142"/>
          </a:xfrm>
        </p:spPr>
        <p:txBody>
          <a:bodyPr>
            <a:normAutofit/>
          </a:bodyPr>
          <a:lstStyle/>
          <a:p>
            <a:r>
              <a:rPr lang="en-US" sz="3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Online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87" y="2551055"/>
            <a:ext cx="10471298" cy="4100115"/>
          </a:xfrm>
        </p:spPr>
        <p:txBody>
          <a:bodyPr>
            <a:noAutofit/>
          </a:bodyPr>
          <a:lstStyle/>
          <a:p>
            <a:r>
              <a:rPr lang="en-CA" dirty="0" smtClean="0"/>
              <a:t>This year, students have the option of taking some courses online.</a:t>
            </a:r>
          </a:p>
          <a:p>
            <a:r>
              <a:rPr lang="en-CA" dirty="0" smtClean="0"/>
              <a:t>On the options sheets these will have   “@”  or “#”</a:t>
            </a:r>
          </a:p>
          <a:p>
            <a:r>
              <a:rPr lang="en-CA" dirty="0" smtClean="0"/>
              <a:t>Online courses are organized just like “in school” courses</a:t>
            </a:r>
          </a:p>
          <a:p>
            <a:pPr lvl="1"/>
            <a:r>
              <a:rPr lang="en-CA" sz="2200" dirty="0" smtClean="0"/>
              <a:t>There are set timelines</a:t>
            </a:r>
          </a:p>
          <a:p>
            <a:pPr lvl="1"/>
            <a:r>
              <a:rPr lang="en-CA" sz="2200" dirty="0" smtClean="0"/>
              <a:t>There are set due dates</a:t>
            </a:r>
          </a:p>
          <a:p>
            <a:pPr lvl="1"/>
            <a:r>
              <a:rPr lang="en-CA" sz="2200" dirty="0" smtClean="0"/>
              <a:t>Units will begin and end</a:t>
            </a:r>
          </a:p>
          <a:p>
            <a:pPr lvl="1"/>
            <a:r>
              <a:rPr lang="en-CA" sz="2200" dirty="0" smtClean="0"/>
              <a:t>There will be a culminating activity AND/OR an exam</a:t>
            </a:r>
          </a:p>
          <a:p>
            <a:pPr lvl="1"/>
            <a:endParaRPr lang="en-CA" sz="2800" dirty="0"/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Online courses are NOT self paced!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SHSM – Aviation and Aerospace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1692"/>
            <a:ext cx="10425545" cy="34332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If you are registered in SHSM, make sure you complete your requirements</a:t>
            </a:r>
            <a:endParaRPr lang="en-US" altLang="en-US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Students must meet the following criteria by the time they graduate to achieve this designation: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4 major credits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1 math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1 English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1 other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2 co-op credits</a:t>
            </a:r>
          </a:p>
        </p:txBody>
      </p:sp>
    </p:spTree>
    <p:extLst>
      <p:ext uri="{BB962C8B-B14F-4D97-AF65-F5344CB8AC3E}">
        <p14:creationId xmlns:p14="http://schemas.microsoft.com/office/powerpoint/2010/main" val="2471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SHSM – Aviation and Aerospace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086"/>
            <a:ext cx="10425545" cy="375314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Grade 12s must complete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2 major credits from the following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TTL4C1 – Aviation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TTJ4C1 – Transportation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TMJ4C1 – Manufacturing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TDJ4M1 – Tech Design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SPH4U1 – Physics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your “other” credit is complete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 complete your coop requirement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your certificate training is completed by the end of grade 12</a:t>
            </a:r>
          </a:p>
        </p:txBody>
      </p:sp>
    </p:spTree>
    <p:extLst>
      <p:ext uri="{BB962C8B-B14F-4D97-AF65-F5344CB8AC3E}">
        <p14:creationId xmlns:p14="http://schemas.microsoft.com/office/powerpoint/2010/main" val="2813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SHSM – </a:t>
            </a:r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ICT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086"/>
            <a:ext cx="10425545" cy="375314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Grade 12s must complete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2 major credits from the following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your “other” credit is complete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 complete your coop requirement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smtClean="0"/>
              <a:t>Make sure your certificate training is completed by the end of grade 12</a:t>
            </a:r>
          </a:p>
        </p:txBody>
      </p:sp>
    </p:spTree>
    <p:extLst>
      <p:ext uri="{BB962C8B-B14F-4D97-AF65-F5344CB8AC3E}">
        <p14:creationId xmlns:p14="http://schemas.microsoft.com/office/powerpoint/2010/main" val="2827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Dual Credit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086"/>
            <a:ext cx="10425545" cy="3753149"/>
          </a:xfrm>
        </p:spPr>
        <p:txBody>
          <a:bodyPr>
            <a:normAutofit/>
          </a:bodyPr>
          <a:lstStyle/>
          <a:p>
            <a:r>
              <a:rPr lang="en-CA" dirty="0" smtClean="0"/>
              <a:t>A </a:t>
            </a:r>
            <a:r>
              <a:rPr lang="en-CA" dirty="0"/>
              <a:t>chance to simultaneously earn both a college credit and a high school credit</a:t>
            </a:r>
          </a:p>
          <a:p>
            <a:pPr marL="0" indent="0">
              <a:buNone/>
            </a:pPr>
            <a:r>
              <a:rPr lang="en-CA" dirty="0"/>
              <a:t>• An opportunity to experience college level programming while still in high school</a:t>
            </a:r>
          </a:p>
          <a:p>
            <a:pPr marL="0" indent="0">
              <a:buNone/>
            </a:pPr>
            <a:r>
              <a:rPr lang="en-CA" dirty="0"/>
              <a:t>• The opportunity to work towards completing their Ontario Secondary School Diploma</a:t>
            </a:r>
          </a:p>
          <a:p>
            <a:pPr marL="0" indent="0">
              <a:buNone/>
            </a:pPr>
            <a:r>
              <a:rPr lang="en-CA" dirty="0"/>
              <a:t>• An experience that will help them make a successful transition to college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5" y="2167722"/>
            <a:ext cx="3235036" cy="3318678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Check your current courses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31" y="1772868"/>
            <a:ext cx="549528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661066" y="2584450"/>
            <a:ext cx="1295400" cy="461963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Current courses this semester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4913056" y="2815431"/>
            <a:ext cx="1095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8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OYAP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086"/>
            <a:ext cx="10425545" cy="375314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Areas of study include: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Auto Service Technician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Carpentry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Child and Youth Worker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Cook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Hairstyling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Truck and Coach Technician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06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4"/>
            <a:ext cx="10515600" cy="1325563"/>
          </a:xfrm>
        </p:spPr>
        <p:txBody>
          <a:bodyPr/>
          <a:lstStyle/>
          <a:p>
            <a:r>
              <a:rPr lang="en-US" b="1" kern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Special Coop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086"/>
            <a:ext cx="10425545" cy="375314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Centralized placements 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City of Hamilton, Hamilton Police Services, Hamilton Health Sciences, Sheraton Hotel, St. Joseph’s Healthcare …….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Competitive coop opportunities through HWDSB (all day programs):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err="1"/>
              <a:t>ArtSmart</a:t>
            </a:r>
            <a:r>
              <a:rPr lang="en-US" altLang="en-US" dirty="0"/>
              <a:t>/Musical Theatre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Canadian Armed Forces Military Coop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Building Careers from the Ground Up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 err="1"/>
              <a:t>Limeridge</a:t>
            </a:r>
            <a:r>
              <a:rPr lang="en-US" altLang="en-US" dirty="0"/>
              <a:t> Mall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dirty="0"/>
              <a:t>Healthcare Support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3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5593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Entering your options!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9413"/>
            <a:ext cx="10515600" cy="313754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 smtClean="0"/>
              <a:t>This year you will be entering your option choices at HOME into Career Cruising.</a:t>
            </a:r>
          </a:p>
          <a:p>
            <a:pPr>
              <a:buClr>
                <a:schemeClr val="tx1"/>
              </a:buClr>
              <a:defRPr/>
            </a:pPr>
            <a:r>
              <a:rPr lang="en-US" dirty="0" smtClean="0"/>
              <a:t>You will follow the instructions on your “Career Cruising Instruction Sheet”.</a:t>
            </a:r>
          </a:p>
          <a:p>
            <a:pPr>
              <a:buClr>
                <a:schemeClr val="tx1"/>
              </a:buClr>
              <a:defRPr/>
            </a:pPr>
            <a:r>
              <a:rPr lang="en-US" dirty="0" smtClean="0"/>
              <a:t>You MUST select a minimum of 3 courses for each semester, use “study” periods if you want a spare as part of your timetable.</a:t>
            </a:r>
          </a:p>
        </p:txBody>
      </p:sp>
    </p:spTree>
    <p:extLst>
      <p:ext uri="{BB962C8B-B14F-4D97-AF65-F5344CB8AC3E}">
        <p14:creationId xmlns:p14="http://schemas.microsoft.com/office/powerpoint/2010/main" val="21282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55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Getting Courses Into Career Cruising</a:t>
            </a:r>
            <a:endParaRPr lang="en-CA" sz="4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9413"/>
            <a:ext cx="10515600" cy="313754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 smtClean="0"/>
              <a:t>Each student has an instruction sheet on entering courses into Career Cruising.</a:t>
            </a: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  <a:p>
            <a:pPr>
              <a:buClr>
                <a:schemeClr val="tx1"/>
              </a:buClr>
              <a:defRPr/>
            </a:pPr>
            <a:r>
              <a:rPr lang="en-US" dirty="0" smtClean="0"/>
              <a:t>Students will log in to Career Cruising through “The Hub”.</a:t>
            </a:r>
          </a:p>
        </p:txBody>
      </p:sp>
    </p:spTree>
    <p:extLst>
      <p:ext uri="{BB962C8B-B14F-4D97-AF65-F5344CB8AC3E}">
        <p14:creationId xmlns:p14="http://schemas.microsoft.com/office/powerpoint/2010/main" val="8116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474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Paying School Fees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2293"/>
            <a:ext cx="10041082" cy="31246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All school fees are to be paid by “School Cash Online”</a:t>
            </a:r>
          </a:p>
          <a:p>
            <a:pPr>
              <a:defRPr/>
            </a:pPr>
            <a:r>
              <a:rPr lang="en-US" dirty="0" smtClean="0"/>
              <a:t>There is a help number on the information sheet – if you need log in information, the main office has that information</a:t>
            </a:r>
          </a:p>
          <a:p>
            <a:pPr lvl="1">
              <a:defRPr/>
            </a:pPr>
            <a:r>
              <a:rPr lang="en-US" dirty="0" smtClean="0"/>
              <a:t>School fees: $20.00</a:t>
            </a:r>
          </a:p>
          <a:p>
            <a:pPr lvl="1">
              <a:defRPr/>
            </a:pPr>
            <a:r>
              <a:rPr lang="en-US" dirty="0" smtClean="0"/>
              <a:t>Yearbook pre-ordered: </a:t>
            </a:r>
            <a:r>
              <a:rPr lang="en-US" smtClean="0"/>
              <a:t>$40.00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If you are unable to pay online, please bring a </a:t>
            </a:r>
            <a:r>
              <a:rPr lang="en-US" dirty="0" err="1" smtClean="0"/>
              <a:t>cheque</a:t>
            </a:r>
            <a:r>
              <a:rPr lang="en-US" dirty="0" smtClean="0"/>
              <a:t> made payable to “</a:t>
            </a:r>
            <a:r>
              <a:rPr lang="en-US" dirty="0" err="1" smtClean="0"/>
              <a:t>Ancaster</a:t>
            </a:r>
            <a:r>
              <a:rPr lang="en-US" dirty="0" smtClean="0"/>
              <a:t> High School”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987"/>
            <a:ext cx="10515600" cy="1325563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When is all this due?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3085550"/>
            <a:ext cx="11272158" cy="3073155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3200" dirty="0" smtClean="0"/>
              <a:t>Option Sheets are due back to Student Services </a:t>
            </a:r>
            <a:r>
              <a:rPr lang="en-US" sz="3200" b="1" dirty="0" smtClean="0"/>
              <a:t>March 2, </a:t>
            </a:r>
            <a:r>
              <a:rPr lang="en-US" sz="3200" b="1" dirty="0" smtClean="0"/>
              <a:t>2018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sz="3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3200" dirty="0" smtClean="0"/>
              <a:t>Payment of School Fees  - due by </a:t>
            </a:r>
            <a:r>
              <a:rPr lang="en-US" sz="3200" b="1" dirty="0" smtClean="0"/>
              <a:t>March 2, </a:t>
            </a:r>
            <a:r>
              <a:rPr lang="en-US" sz="3200" b="1" dirty="0" smtClean="0"/>
              <a:t>2018.</a:t>
            </a:r>
            <a:endParaRPr lang="en-US" sz="3200" b="1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sz="3200" b="1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3200" dirty="0" smtClean="0"/>
              <a:t>Courses into Career Cruising – completed by </a:t>
            </a:r>
            <a:r>
              <a:rPr lang="en-US" sz="3200" b="1" dirty="0" smtClean="0"/>
              <a:t>March 2</a:t>
            </a:r>
            <a:r>
              <a:rPr lang="en-US" sz="3200" b="1" smtClean="0"/>
              <a:t>, </a:t>
            </a:r>
            <a:r>
              <a:rPr lang="en-US" sz="3200" b="1" smtClean="0"/>
              <a:t>2018.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4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20" y="1971111"/>
            <a:ext cx="9236743" cy="727365"/>
          </a:xfrm>
        </p:spPr>
        <p:txBody>
          <a:bodyPr>
            <a:normAutofit/>
          </a:bodyPr>
          <a:lstStyle/>
          <a:p>
            <a:r>
              <a:rPr lang="en-US" sz="3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Summer School Courses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5315" y="1724890"/>
            <a:ext cx="3927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20" y="2836717"/>
            <a:ext cx="10604880" cy="357773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Students interested in Summer School Courses MUST make an appointment with their Guidance Counsellor in MAY.</a:t>
            </a:r>
          </a:p>
          <a:p>
            <a:r>
              <a:rPr lang="en-CA" dirty="0"/>
              <a:t>Even if the plan is to take a course in summer school, make it one of your option choices until you actually register for summer school</a:t>
            </a:r>
          </a:p>
          <a:p>
            <a:r>
              <a:rPr lang="en-CA" dirty="0"/>
              <a:t>Summer school runs:</a:t>
            </a:r>
          </a:p>
          <a:p>
            <a:pPr lvl="1"/>
            <a:r>
              <a:rPr lang="en-CA" dirty="0"/>
              <a:t>ALL courses (except careers and civics) – in school and online – the month of July, 4 weeks</a:t>
            </a:r>
          </a:p>
          <a:p>
            <a:pPr lvl="1"/>
            <a:r>
              <a:rPr lang="en-CA" dirty="0"/>
              <a:t>There are NO booklet courses offered through Summer School.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NOTE: Some universities are requesting that required courses are taken during through “regular day school” – </a:t>
            </a:r>
            <a:r>
              <a:rPr lang="en-CA" sz="2200" dirty="0">
                <a:solidFill>
                  <a:srgbClr val="FF0000"/>
                </a:solidFill>
              </a:rPr>
              <a:t>example Waterloo University Mathematics Faculty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3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2565"/>
            <a:ext cx="10515600" cy="1340456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Thinking of Returning? - Post-grad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4243"/>
            <a:ext cx="10515600" cy="2982686"/>
          </a:xfrm>
        </p:spPr>
        <p:txBody>
          <a:bodyPr/>
          <a:lstStyle/>
          <a:p>
            <a:r>
              <a:rPr lang="en-CA" dirty="0" smtClean="0"/>
              <a:t>Students may return for 1 semester</a:t>
            </a:r>
          </a:p>
          <a:p>
            <a:r>
              <a:rPr lang="en-CA" dirty="0" smtClean="0"/>
              <a:t>Students MUST select a minimum of 3 courses (you can apply to go part time in September if you are a graduate)</a:t>
            </a:r>
          </a:p>
          <a:p>
            <a:r>
              <a:rPr lang="en-CA" dirty="0" smtClean="0"/>
              <a:t>Any student wishing to return for semester 2 will apply in January</a:t>
            </a:r>
          </a:p>
          <a:p>
            <a:r>
              <a:rPr lang="en-CA" dirty="0" smtClean="0"/>
              <a:t>If you are thinking of a post-grad semester – have a plan!</a:t>
            </a:r>
          </a:p>
        </p:txBody>
      </p:sp>
    </p:spTree>
    <p:extLst>
      <p:ext uri="{BB962C8B-B14F-4D97-AF65-F5344CB8AC3E}">
        <p14:creationId xmlns:p14="http://schemas.microsoft.com/office/powerpoint/2010/main" val="348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987"/>
            <a:ext cx="10515600" cy="1325563"/>
          </a:xfrm>
        </p:spPr>
        <p:txBody>
          <a:bodyPr/>
          <a:lstStyle/>
          <a:p>
            <a:r>
              <a:rPr lang="en-US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Questions?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8431"/>
            <a:ext cx="9885218" cy="30731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Remember we are here to help you.  </a:t>
            </a:r>
          </a:p>
          <a:p>
            <a:pPr>
              <a:defRPr/>
            </a:pPr>
            <a:r>
              <a:rPr lang="en-US" dirty="0"/>
              <a:t>If you have any questions, please contact Student Services at </a:t>
            </a:r>
            <a:r>
              <a:rPr lang="en-US" dirty="0" err="1"/>
              <a:t>Ancaster</a:t>
            </a:r>
            <a:r>
              <a:rPr lang="en-US" dirty="0"/>
              <a:t> High and we will </a:t>
            </a:r>
            <a:r>
              <a:rPr lang="en-US" dirty="0" smtClean="0"/>
              <a:t>support you.</a:t>
            </a:r>
            <a:endParaRPr lang="en-US" dirty="0"/>
          </a:p>
          <a:p>
            <a:pPr>
              <a:defRPr/>
            </a:pPr>
            <a:r>
              <a:rPr lang="en-US" dirty="0"/>
              <a:t>Use the </a:t>
            </a:r>
            <a:r>
              <a:rPr lang="en-US" dirty="0" err="1"/>
              <a:t>Ancaster</a:t>
            </a:r>
            <a:r>
              <a:rPr lang="en-US" dirty="0"/>
              <a:t> High School </a:t>
            </a:r>
            <a:r>
              <a:rPr lang="en-US" dirty="0" smtClean="0"/>
              <a:t>– Student Services website </a:t>
            </a:r>
            <a:r>
              <a:rPr lang="en-US" dirty="0"/>
              <a:t>for information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http://www.hwdsb.on.ca/ancasterhigh/student-services/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8" y="1863020"/>
            <a:ext cx="2506926" cy="4254751"/>
          </a:xfrm>
        </p:spPr>
        <p:txBody>
          <a:bodyPr>
            <a:normAutofit/>
          </a:bodyPr>
          <a:lstStyle/>
          <a:p>
            <a: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Compulsory Credit</a:t>
            </a:r>
            <a:b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Section</a:t>
            </a:r>
            <a:b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en-US" sz="3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you must have 18 compulsories</a:t>
            </a:r>
            <a:b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3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/>
            </a:r>
            <a:br>
              <a:rPr lang="en-US" sz="3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you must have 30 total credits</a:t>
            </a:r>
            <a:endParaRPr lang="en-CA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98" y="1863020"/>
            <a:ext cx="5495439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0"/>
          <p:cNvSpPr>
            <a:spLocks noChangeShapeType="1"/>
          </p:cNvSpPr>
          <p:nvPr/>
        </p:nvSpPr>
        <p:spPr bwMode="auto">
          <a:xfrm flipH="1" flipV="1">
            <a:off x="7429498" y="4291446"/>
            <a:ext cx="1589809" cy="457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474077" y="3715633"/>
            <a:ext cx="1460500" cy="830997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How many  </a:t>
            </a: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compulsory credits 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have been earned to date?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4934577" y="3867063"/>
            <a:ext cx="1913032" cy="212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9019307" y="4291446"/>
            <a:ext cx="1558637" cy="830997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ALL compulsories MUST be completed for graduation!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591263" y="5520181"/>
            <a:ext cx="1558637" cy="461665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You MUST have 30 credits to graduate!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5139484" y="5301342"/>
            <a:ext cx="2290014" cy="4551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036"/>
            <a:ext cx="3276600" cy="3522456"/>
          </a:xfrm>
        </p:spPr>
        <p:txBody>
          <a:bodyPr/>
          <a:lstStyle/>
          <a:p>
            <a:r>
              <a:rPr lang="en-US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Completed Courses and Marks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90" y="1752889"/>
            <a:ext cx="549500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814955" y="3342409"/>
            <a:ext cx="1295400" cy="1015663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All your completed courses and their </a:t>
            </a: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marks are in this area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160" y="2292439"/>
            <a:ext cx="3688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 complete your volunteer hours and your Literacy Test</a:t>
            </a:r>
          </a:p>
          <a:p>
            <a:pPr algn="ctr"/>
            <a:endParaRPr lang="en-CA" sz="3000" dirty="0">
              <a:solidFill>
                <a:srgbClr val="7030A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6" y="1704109"/>
            <a:ext cx="5297810" cy="41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181359" y="1877307"/>
            <a:ext cx="1295400" cy="461665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40 Volunteer Hours minimum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181359" y="2971077"/>
            <a:ext cx="1295400" cy="1015663"/>
          </a:xfrm>
          <a:prstGeom prst="rect">
            <a:avLst/>
          </a:prstGeom>
          <a:solidFill>
            <a:srgbClr val="E7FB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If you did not pass the OSSLT you can take the OLC4O1 course</a:t>
            </a:r>
            <a:endParaRPr lang="en-CA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H="1">
            <a:off x="9279082" y="2108138"/>
            <a:ext cx="902277" cy="697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 flipV="1">
            <a:off x="9279082" y="3036374"/>
            <a:ext cx="902277" cy="4012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5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82715"/>
            <a:ext cx="10798629" cy="1325563"/>
          </a:xfrm>
        </p:spPr>
        <p:txBody>
          <a:bodyPr>
            <a:normAutofit/>
          </a:bodyPr>
          <a:lstStyle/>
          <a:p>
            <a:r>
              <a:rPr lang="en-US" sz="4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Full Disclosure</a:t>
            </a:r>
            <a:endParaRPr lang="en-CA" sz="4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780806"/>
            <a:ext cx="10425544" cy="3010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For all senior level courses only</a:t>
            </a:r>
          </a:p>
          <a:p>
            <a:pPr>
              <a:defRPr/>
            </a:pPr>
            <a:r>
              <a:rPr lang="en-US" sz="3600" dirty="0" smtClean="0"/>
              <a:t>Any course that is taken beyond 5 days after midterm</a:t>
            </a:r>
          </a:p>
          <a:p>
            <a:pPr>
              <a:defRPr/>
            </a:pPr>
            <a:r>
              <a:rPr lang="en-US" sz="3600" dirty="0" smtClean="0"/>
              <a:t>These courses will appear on your transcript</a:t>
            </a:r>
          </a:p>
          <a:p>
            <a:pPr>
              <a:defRPr/>
            </a:pPr>
            <a:r>
              <a:rPr lang="en-US" sz="3600" dirty="0" smtClean="0"/>
              <a:t>Check university policies on repeated courses</a:t>
            </a:r>
            <a:endParaRPr lang="en-US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7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82715"/>
            <a:ext cx="10798629" cy="1325563"/>
          </a:xfrm>
        </p:spPr>
        <p:txBody>
          <a:bodyPr>
            <a:normAutofit/>
          </a:bodyPr>
          <a:lstStyle/>
          <a:p>
            <a:r>
              <a:rPr lang="en-US" sz="4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Looking Ahead to College or University</a:t>
            </a:r>
            <a:endParaRPr lang="en-CA" sz="4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0663"/>
            <a:ext cx="10668000" cy="3010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/>
              <a:t>What high school courses are needed for my </a:t>
            </a:r>
            <a:r>
              <a:rPr lang="en-US" sz="3000" dirty="0" smtClean="0"/>
              <a:t>college program</a:t>
            </a:r>
            <a:r>
              <a:rPr lang="en-US" sz="3000" dirty="0"/>
              <a:t>?</a:t>
            </a:r>
          </a:p>
          <a:p>
            <a:pPr lvl="1">
              <a:buNone/>
              <a:defRPr/>
            </a:pPr>
            <a:r>
              <a:rPr lang="en-US" sz="3000" dirty="0"/>
              <a:t>			</a:t>
            </a:r>
            <a:r>
              <a:rPr lang="en-US" sz="3000" dirty="0">
                <a:hlinkClick r:id="rId3"/>
              </a:rPr>
              <a:t>www.ontariocolleges.ca</a:t>
            </a:r>
            <a:endParaRPr lang="en-US" sz="3000" dirty="0"/>
          </a:p>
          <a:p>
            <a:pPr lvl="1">
              <a:buNone/>
              <a:defRPr/>
            </a:pPr>
            <a:endParaRPr lang="en-US" sz="3000" dirty="0"/>
          </a:p>
          <a:p>
            <a:pPr>
              <a:defRPr/>
            </a:pPr>
            <a:r>
              <a:rPr lang="en-US" sz="3000" dirty="0"/>
              <a:t>What high school courses are needed for my university program?</a:t>
            </a:r>
          </a:p>
          <a:p>
            <a:pPr lvl="4">
              <a:buNone/>
              <a:defRPr/>
            </a:pPr>
            <a:r>
              <a:rPr lang="en-US" sz="3000" dirty="0">
                <a:hlinkClick r:id="rId4"/>
              </a:rPr>
              <a:t>www.electronicinfo.ca</a:t>
            </a:r>
            <a:endParaRPr lang="en-US" sz="3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1887</Words>
  <Application>Microsoft Office PowerPoint</Application>
  <PresentationFormat>Widescreen</PresentationFormat>
  <Paragraphs>273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Wingdings</vt:lpstr>
      <vt:lpstr>Office Theme</vt:lpstr>
      <vt:lpstr>Acrobat Document</vt:lpstr>
      <vt:lpstr>Microsoft Word 97 - 2003 Document</vt:lpstr>
      <vt:lpstr>Choosing Grade 12 Courses</vt:lpstr>
      <vt:lpstr>Student Status Sheet</vt:lpstr>
      <vt:lpstr>Make sure you have your own Status Sheet</vt:lpstr>
      <vt:lpstr>Check your current courses</vt:lpstr>
      <vt:lpstr>Compulsory Credit Section  you must have 18 compulsories  you must have 30 total credits</vt:lpstr>
      <vt:lpstr>Completed Courses and Marks</vt:lpstr>
      <vt:lpstr>PowerPoint Presentation</vt:lpstr>
      <vt:lpstr>Full Disclosure</vt:lpstr>
      <vt:lpstr>Looking Ahead to College or University</vt:lpstr>
      <vt:lpstr>Destination - University</vt:lpstr>
      <vt:lpstr>University Application Process</vt:lpstr>
      <vt:lpstr>University Application Process</vt:lpstr>
      <vt:lpstr>University Application Process</vt:lpstr>
      <vt:lpstr>Destination - College</vt:lpstr>
      <vt:lpstr>College Application Process</vt:lpstr>
      <vt:lpstr>College Application Process</vt:lpstr>
      <vt:lpstr>College Application Process</vt:lpstr>
      <vt:lpstr>Destination - Apprenticeship</vt:lpstr>
      <vt:lpstr>2018-2019 Option Sheet</vt:lpstr>
      <vt:lpstr>Instructions for selecting courses</vt:lpstr>
      <vt:lpstr>What Options MUST I Choose?</vt:lpstr>
      <vt:lpstr>What are the group 1,2,3 courses?</vt:lpstr>
      <vt:lpstr>What are the group 1,2,3 courses?</vt:lpstr>
      <vt:lpstr>What are the group 1,2,3 courses?</vt:lpstr>
      <vt:lpstr>What are my elective course choices?</vt:lpstr>
      <vt:lpstr>Elective course prerequisites</vt:lpstr>
      <vt:lpstr>Information for Grade 12 Courses</vt:lpstr>
      <vt:lpstr>Math Curriculum</vt:lpstr>
      <vt:lpstr>Math Pathways Chart </vt:lpstr>
      <vt:lpstr>Selecting Math Courses</vt:lpstr>
      <vt:lpstr>Selecting Math Courses</vt:lpstr>
      <vt:lpstr>Selecting Math Courses</vt:lpstr>
      <vt:lpstr>Selecting Math Courses</vt:lpstr>
      <vt:lpstr>Selecting Math courses</vt:lpstr>
      <vt:lpstr>Online Courses</vt:lpstr>
      <vt:lpstr>SHSM – Aviation and Aerospace</vt:lpstr>
      <vt:lpstr>SHSM – Aviation and Aerospace</vt:lpstr>
      <vt:lpstr>SHSM – ICT</vt:lpstr>
      <vt:lpstr>Dual Credit</vt:lpstr>
      <vt:lpstr>OYAP</vt:lpstr>
      <vt:lpstr>Special Coop</vt:lpstr>
      <vt:lpstr>Entering your options!</vt:lpstr>
      <vt:lpstr>Getting Courses Into Career Cruising</vt:lpstr>
      <vt:lpstr>Paying School Fees</vt:lpstr>
      <vt:lpstr>When is all this due?</vt:lpstr>
      <vt:lpstr>Summer School Courses</vt:lpstr>
      <vt:lpstr>Thinking of Returning? - Post-grad</vt:lpstr>
      <vt:lpstr>Questions?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Goodram [Staff]</dc:creator>
  <cp:lastModifiedBy>Windows User</cp:lastModifiedBy>
  <cp:revision>195</cp:revision>
  <dcterms:created xsi:type="dcterms:W3CDTF">2015-11-04T15:06:15Z</dcterms:created>
  <dcterms:modified xsi:type="dcterms:W3CDTF">2018-02-21T13:43:17Z</dcterms:modified>
</cp:coreProperties>
</file>